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58" r:id="rId5"/>
    <p:sldId id="263" r:id="rId6"/>
    <p:sldId id="260" r:id="rId7"/>
    <p:sldId id="273" r:id="rId8"/>
    <p:sldId id="288" r:id="rId9"/>
    <p:sldId id="262" r:id="rId10"/>
    <p:sldId id="264" r:id="rId11"/>
    <p:sldId id="280" r:id="rId12"/>
    <p:sldId id="279" r:id="rId13"/>
    <p:sldId id="265" r:id="rId14"/>
    <p:sldId id="266" r:id="rId15"/>
    <p:sldId id="283" r:id="rId16"/>
    <p:sldId id="275" r:id="rId17"/>
    <p:sldId id="282" r:id="rId18"/>
    <p:sldId id="284" r:id="rId19"/>
    <p:sldId id="285" r:id="rId20"/>
    <p:sldId id="290" r:id="rId21"/>
    <p:sldId id="277" r:id="rId22"/>
    <p:sldId id="289" r:id="rId23"/>
    <p:sldId id="286" r:id="rId24"/>
    <p:sldId id="287" r:id="rId25"/>
    <p:sldId id="272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9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3CA7-C8B8-4D29-A975-9470A8629BDC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04C0-0404-4549-A61F-024917B2D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BB92-59F6-427A-BA3F-612F5A23BBB6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9FF2-DA54-4ECD-AC4F-7062A8C9C3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1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9FF2-DA54-4ECD-AC4F-7062A8C9C3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3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9FF2-DA54-4ECD-AC4F-7062A8C9C31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1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9FF2-DA54-4ECD-AC4F-7062A8C9C31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40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9FF2-DA54-4ECD-AC4F-7062A8C9C31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6b_Soupis_nemovitost&#237;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15%20N&#225;&#269;rt%20zji&#353;&#357;ov&#225;n&#237;%20hranic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969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 smtClean="0"/>
              <a:t>Katastrální území </a:t>
            </a:r>
          </a:p>
          <a:p>
            <a:pPr algn="l"/>
            <a:r>
              <a:rPr lang="cs-CZ" dirty="0" smtClean="0"/>
              <a:t>Horní </a:t>
            </a:r>
            <a:r>
              <a:rPr lang="cs-CZ" dirty="0" err="1" smtClean="0"/>
              <a:t>Datyně</a:t>
            </a:r>
            <a:endParaRPr lang="cs-CZ" dirty="0" smtClean="0"/>
          </a:p>
          <a:p>
            <a:pPr algn="l"/>
            <a:r>
              <a:rPr lang="cs-CZ" dirty="0" smtClean="0"/>
              <a:t>24.4.2025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l"/>
            <a:r>
              <a:rPr lang="cs-CZ" dirty="0" smtClean="0"/>
              <a:t>Prezentace postupu </a:t>
            </a:r>
          </a:p>
          <a:p>
            <a:pPr algn="l"/>
            <a:r>
              <a:rPr lang="cs-CZ" dirty="0" smtClean="0"/>
              <a:t>pro obec a vlastníky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Obnova katastrálního operátu novým mapováním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00400"/>
            <a:ext cx="3168352" cy="344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Pozvání vlastníků na ZPH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se vlastník nemůže dostavit</a:t>
            </a:r>
          </a:p>
          <a:p>
            <a:pPr lvl="1"/>
            <a:r>
              <a:rPr lang="cs-CZ" dirty="0" smtClean="0"/>
              <a:t>Vystavení plné moci </a:t>
            </a:r>
          </a:p>
          <a:p>
            <a:pPr lvl="2"/>
            <a:r>
              <a:rPr lang="cs-CZ" dirty="0" smtClean="0"/>
              <a:t>je přiložena k pozvánce </a:t>
            </a:r>
          </a:p>
          <a:p>
            <a:pPr lvl="2"/>
            <a:r>
              <a:rPr lang="cs-CZ" dirty="0" smtClean="0"/>
              <a:t>nemusí být úředně ověřená, ale musí být s originálním podpisem (ne kopie)</a:t>
            </a:r>
          </a:p>
          <a:p>
            <a:pPr lvl="2"/>
            <a:r>
              <a:rPr lang="cs-CZ" dirty="0" smtClean="0"/>
              <a:t>zmocnitel může zaslat datovou zprávou na adresu KP</a:t>
            </a:r>
          </a:p>
          <a:p>
            <a:pPr lvl="1"/>
            <a:r>
              <a:rPr lang="cs-CZ" dirty="0" smtClean="0"/>
              <a:t>Lze s pracovníky KP domluvit jiný termín</a:t>
            </a:r>
          </a:p>
          <a:p>
            <a:r>
              <a:rPr lang="cs-CZ" dirty="0" smtClean="0"/>
              <a:t>Nepřítomnost vlastníka není překážkou provedení zjišťování průběhu hranic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5526"/>
            <a:ext cx="4824536" cy="64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stenec 2"/>
          <p:cNvSpPr/>
          <p:nvPr/>
        </p:nvSpPr>
        <p:spPr>
          <a:xfrm>
            <a:off x="2483768" y="2204864"/>
            <a:ext cx="3600400" cy="1152128"/>
          </a:xfrm>
          <a:prstGeom prst="donu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:\uzivatel\skapaa\Plocha\Prezentace Mapování\plná moc li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97241" cy="532859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491880" y="548680"/>
            <a:ext cx="264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Vzor plné moci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55976" y="52292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Při zaslání datovou zprávou nepodepisovat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940152" y="4869160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012160" y="5661248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31640" y="5733256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59832" y="5686162"/>
            <a:ext cx="11521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vlastníků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85792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Dostavit se osobně či vyslat zmocněného zástupce k zjišťování průběhu hranic</a:t>
            </a:r>
          </a:p>
          <a:p>
            <a:r>
              <a:rPr lang="cs-CZ" dirty="0" smtClean="0"/>
              <a:t>Prokázat svou totožnost před komisí (občanský průkaz, pas nebo elektronický OP)</a:t>
            </a:r>
          </a:p>
          <a:p>
            <a:r>
              <a:rPr lang="cs-CZ" dirty="0" smtClean="0"/>
              <a:t>Označit trvalým způsobem a na vlastní náklady nesporné vlastnické hranice (nejpozději do termínu ZPH)</a:t>
            </a:r>
          </a:p>
          <a:p>
            <a:r>
              <a:rPr lang="cs-CZ" dirty="0" smtClean="0"/>
              <a:t>Upozornit komisi na zachovalé úseky hranic a hraniční znaky, o nichž ví</a:t>
            </a:r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2600324"/>
            <a:ext cx="3824634" cy="2302721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844824"/>
            <a:ext cx="2340843" cy="388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ZPH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ZPH vzniká </a:t>
            </a:r>
            <a:r>
              <a:rPr lang="cs-CZ" dirty="0" smtClean="0">
                <a:hlinkClick r:id="rId3" action="ppaction://hlinkfile"/>
              </a:rPr>
              <a:t>soupis nemovitostí</a:t>
            </a:r>
            <a:r>
              <a:rPr lang="cs-CZ" dirty="0" smtClean="0"/>
              <a:t> a </a:t>
            </a:r>
            <a:r>
              <a:rPr lang="cs-CZ" dirty="0" smtClean="0">
                <a:hlinkClick r:id="rId4" action="ppaction://hlinkfile"/>
              </a:rPr>
              <a:t>náčrt ZPH </a:t>
            </a:r>
            <a:r>
              <a:rPr lang="cs-CZ" dirty="0" smtClean="0"/>
              <a:t>do kterých jsou zaznamenávány zjištěné změny, výzvy a ponaučení vlastníkům</a:t>
            </a:r>
          </a:p>
          <a:p>
            <a:r>
              <a:rPr lang="cs-CZ" dirty="0" smtClean="0"/>
              <a:t>Na závěr jsou vlastníci vyzváni, aby svým podpisem stvrdili, že souhlasí se zjištěným průběhem hranic v terénu a s ostatními uvedenými výsledky šetření</a:t>
            </a:r>
          </a:p>
          <a:p>
            <a:r>
              <a:rPr lang="cs-CZ" dirty="0" smtClean="0"/>
              <a:t>Pokud nesouhlasí nebo se nedostavili, je to v soupisu nemovitostí uvedeno </a:t>
            </a:r>
            <a:r>
              <a:rPr lang="cs-CZ" dirty="0" smtClean="0"/>
              <a:t>také</a:t>
            </a:r>
          </a:p>
          <a:p>
            <a:r>
              <a:rPr lang="cs-CZ" dirty="0" smtClean="0"/>
              <a:t>Pokud se nedostaví, vhazujeme do schránky výzvu – poslední pokus kontaktovat vlastníka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8" y="2996952"/>
            <a:ext cx="5055402" cy="34568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ZPH v terénu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9121"/>
            <a:ext cx="8424936" cy="492220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7409401" cy="450077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6444208" y="1609660"/>
            <a:ext cx="126188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Náčrt ZPH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2563" y="6238145"/>
            <a:ext cx="213391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Soupis nemovitostí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6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0088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Zjišťování průběhu a změn hranic pozemků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Vyšetřuje se skutečný průběh hranic v terénu, který se porovnává s jejich zobrazením v katastrální mapě. </a:t>
            </a:r>
          </a:p>
          <a:p>
            <a:r>
              <a:rPr lang="cs-CZ" dirty="0" smtClean="0"/>
              <a:t>Pokud vlastníci s průběhem vlastnické hranice souhlasí a ten odpovídá platné mapě, označí se </a:t>
            </a:r>
          </a:p>
          <a:p>
            <a:pPr lvl="1"/>
            <a:r>
              <a:rPr lang="cs-CZ" dirty="0" smtClean="0"/>
              <a:t>trvale stabilizované lomové body barvou</a:t>
            </a:r>
          </a:p>
          <a:p>
            <a:pPr lvl="1"/>
            <a:r>
              <a:rPr lang="cs-CZ" dirty="0" smtClean="0"/>
              <a:t>dočasně stabilizované body trubkami nebo kolíky (výzva vlastníkům k trvalé stabilizaci)</a:t>
            </a:r>
          </a:p>
          <a:p>
            <a:r>
              <a:rPr lang="cs-CZ" dirty="0" smtClean="0"/>
              <a:t>Pokud vlastníci s průběhem hranice souhlasí, ale neodpovídá platné mapě, je nutno zjistit, zda jde o chybu.</a:t>
            </a:r>
          </a:p>
          <a:p>
            <a:pPr lvl="1"/>
            <a:r>
              <a:rPr lang="cs-CZ" dirty="0" smtClean="0"/>
              <a:t>Pokud se jedná o chybu, zapíše se souhlas vlastníků s průběhem upravené hranice a s opravou chybného zákresu</a:t>
            </a:r>
          </a:p>
          <a:p>
            <a:pPr lvl="1"/>
            <a:r>
              <a:rPr lang="cs-CZ" dirty="0" smtClean="0"/>
              <a:t>Pokud se nejedná o chybu, jedná se o vědomou změnu, bude zapsáno upozornění na nesoulad s výzvou k předložení listin (včetně GP)</a:t>
            </a:r>
          </a:p>
          <a:p>
            <a:r>
              <a:rPr lang="cs-CZ" dirty="0"/>
              <a:t>Pokud již byla hranice vyšetřena dříve, může být převzata z operátu KN</a:t>
            </a:r>
          </a:p>
          <a:p>
            <a:r>
              <a:rPr lang="cs-CZ" dirty="0" smtClean="0"/>
              <a:t>Pokud se vlastníci neshodnou, spor se bude řešit občanskoprávní cestou u soudu. V náčrtu se vyznačí sporná hranice, která bude převzata z katastrální mapy.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vyžadující doložení listin </a:t>
            </a:r>
            <a:endParaRPr lang="cs-CZ" dirty="0"/>
          </a:p>
        </p:txBody>
      </p:sp>
      <p:pic>
        <p:nvPicPr>
          <p:cNvPr id="4" name="Zástupný symbol pro obsah 3" descr="zmena_obvody_stavb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47800"/>
            <a:ext cx="3759951" cy="3078520"/>
          </a:xfrm>
        </p:spPr>
      </p:pic>
      <p:pic>
        <p:nvPicPr>
          <p:cNvPr id="5" name="Obrázek 4" descr="nesoulad druhu pozem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056" y="1410398"/>
            <a:ext cx="4675329" cy="3081196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4725144"/>
            <a:ext cx="7992888" cy="1800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Vyhotovení geometrického plánu (GP od geodeta)</a:t>
            </a:r>
          </a:p>
          <a:p>
            <a:r>
              <a:rPr lang="cs-CZ" dirty="0" smtClean="0"/>
              <a:t>Vyjádření stavebního úřadu Vratimov</a:t>
            </a:r>
          </a:p>
          <a:p>
            <a:r>
              <a:rPr lang="cs-CZ" dirty="0" smtClean="0"/>
              <a:t>Vyjádření orgánu správy lesů, atd.</a:t>
            </a:r>
          </a:p>
          <a:p>
            <a:r>
              <a:rPr lang="cs-CZ" dirty="0" smtClean="0"/>
              <a:t>Předložení GP a listin k zápisu na katastrální úřad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nevyžadující listiny 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39552" y="1484784"/>
            <a:ext cx="3960440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Některé změny druhu u zemědělských pozemků (např. z orné na zahradu nebo trvalý travní porost</a:t>
            </a:r>
          </a:p>
          <a:p>
            <a:r>
              <a:rPr lang="cs-CZ" sz="2000" dirty="0" smtClean="0"/>
              <a:t>Změna proběhne při vyhlášení platnosti v roce 2028</a:t>
            </a:r>
          </a:p>
          <a:p>
            <a:pPr marL="0" indent="0">
              <a:buNone/>
            </a:pPr>
            <a:r>
              <a:rPr lang="cs-CZ" sz="2000" dirty="0" smtClean="0"/>
              <a:t>nebo</a:t>
            </a:r>
          </a:p>
          <a:p>
            <a:r>
              <a:rPr lang="cs-CZ" sz="2000" dirty="0" smtClean="0"/>
              <a:t>Komise vyplní s vlastníkem Protokol o nesouladu</a:t>
            </a:r>
          </a:p>
          <a:p>
            <a:r>
              <a:rPr lang="cs-CZ" sz="2000" dirty="0" smtClean="0"/>
              <a:t>Pokud vlastník souhlasí, změna v katastru nemovitostí proběhne do 14 dnů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42" y="1412639"/>
            <a:ext cx="4147209" cy="49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na ostatní komunikace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39552" y="1484784"/>
            <a:ext cx="3960440" cy="482453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Změna vyžaduje listinu</a:t>
            </a:r>
          </a:p>
          <a:p>
            <a:r>
              <a:rPr lang="cs-CZ" sz="2000" dirty="0" smtClean="0"/>
              <a:t>Domluva KP Ostrava s </a:t>
            </a:r>
            <a:r>
              <a:rPr lang="cs-CZ" sz="2000" dirty="0" err="1" smtClean="0"/>
              <a:t>MěÚ</a:t>
            </a:r>
            <a:r>
              <a:rPr lang="cs-CZ" sz="2000" dirty="0" smtClean="0"/>
              <a:t> Vratimov, se stavebním úřadem a se SSÚ o zajištění potřebných listin při změně druhu pozemku na </a:t>
            </a:r>
            <a:r>
              <a:rPr lang="cs-CZ" sz="2000" dirty="0" smtClean="0">
                <a:solidFill>
                  <a:srgbClr val="FF0000"/>
                </a:solidFill>
              </a:rPr>
              <a:t>ostatní komunikaci nebo silnici.</a:t>
            </a:r>
          </a:p>
          <a:p>
            <a:pPr marL="0" indent="0">
              <a:buNone/>
            </a:pPr>
            <a:r>
              <a:rPr lang="cs-CZ" sz="2000" b="1" dirty="0" smtClean="0"/>
              <a:t>Postup</a:t>
            </a:r>
          </a:p>
          <a:p>
            <a:r>
              <a:rPr lang="cs-CZ" sz="2000" dirty="0" smtClean="0"/>
              <a:t>Komise vyplní s vlastníkem Protokol o nesouladu</a:t>
            </a:r>
          </a:p>
          <a:p>
            <a:r>
              <a:rPr lang="cs-CZ" sz="2000" dirty="0" smtClean="0"/>
              <a:t>KP si sám vyžádá potřebné listiny</a:t>
            </a:r>
          </a:p>
          <a:p>
            <a:r>
              <a:rPr lang="cs-CZ" sz="2000" dirty="0" smtClean="0"/>
              <a:t>Pokud vlastník souhlasí, změna v katastru nemovitostí proběhne u dosavadních parcel do 14 dnů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42" y="1412639"/>
            <a:ext cx="4147209" cy="49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nového mapování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Zlepšit technickou přesnost katastrální </a:t>
            </a:r>
            <a:r>
              <a:rPr lang="cs-CZ" sz="2800" dirty="0" smtClean="0"/>
              <a:t>mapy</a:t>
            </a:r>
          </a:p>
          <a:p>
            <a:pPr marL="320040" lvl="1" indent="0">
              <a:buNone/>
            </a:pPr>
            <a:r>
              <a:rPr lang="cs-CZ" sz="2600" dirty="0" smtClean="0"/>
              <a:t>	Současná mapa pochází z 19.století</a:t>
            </a:r>
            <a:endParaRPr lang="cs-CZ" sz="2600" dirty="0" smtClean="0"/>
          </a:p>
          <a:p>
            <a:r>
              <a:rPr lang="cs-CZ" sz="2800" dirty="0" smtClean="0"/>
              <a:t>Zajistit soulad evidovaného stavu se skutečností</a:t>
            </a:r>
          </a:p>
          <a:p>
            <a:r>
              <a:rPr lang="cs-CZ" sz="2800" dirty="0" smtClean="0">
                <a:cs typeface="Arial" pitchFamily="34" charset="0"/>
              </a:rPr>
              <a:t>Aktualizovat evidované technické údaje,     druh pozemků, způsobu využití nemovitosti, typu a způsobu ochrany nemovitostí</a:t>
            </a:r>
          </a:p>
          <a:p>
            <a:endParaRPr lang="cs-CZ" sz="2800" dirty="0" smtClean="0"/>
          </a:p>
          <a:p>
            <a:r>
              <a:rPr lang="cs-CZ" sz="2800" dirty="0" smtClean="0"/>
              <a:t>Do roku 2035 provést ve všech katastrálních územích úplnou revizi nebo nové mapování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zjištěných nesouladů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Komise dá vlastníkovi lhůtu, do kdy má nesoulad odstranit (obvykle 6 měsíců)</a:t>
            </a:r>
          </a:p>
          <a:p>
            <a:r>
              <a:rPr lang="cs-CZ" dirty="0" smtClean="0"/>
              <a:t>Pokud k odstranění nedojde</a:t>
            </a:r>
          </a:p>
          <a:p>
            <a:pPr lvl="1"/>
            <a:r>
              <a:rPr lang="cs-CZ" dirty="0" smtClean="0"/>
              <a:t>KP založí Záznam pro další řízení (ZDŘ)</a:t>
            </a:r>
          </a:p>
          <a:p>
            <a:pPr lvl="1"/>
            <a:r>
              <a:rPr lang="cs-CZ" dirty="0" smtClean="0"/>
              <a:t>Vlastník je znovu vyzván z řešení</a:t>
            </a:r>
          </a:p>
          <a:p>
            <a:pPr lvl="1"/>
            <a:r>
              <a:rPr lang="cs-CZ" dirty="0" smtClean="0"/>
              <a:t>ZDŘ se zobrazuje na LV i v Nahlížení do KN (může být problém při prodeji, získání hypotéky apod.)</a:t>
            </a:r>
          </a:p>
          <a:p>
            <a:pPr lvl="1"/>
            <a:r>
              <a:rPr lang="cs-CZ" dirty="0" smtClean="0"/>
              <a:t>ZDŘ se odstraní, až je nesoulad vyřešen</a:t>
            </a:r>
          </a:p>
          <a:p>
            <a:pPr lvl="1"/>
            <a:endParaRPr lang="cs-CZ" dirty="0" smtClean="0"/>
          </a:p>
          <a:p>
            <a:pPr marL="320040" lvl="1" indent="0">
              <a:buNone/>
            </a:pPr>
            <a:r>
              <a:rPr lang="cs-CZ" sz="3200" dirty="0" smtClean="0"/>
              <a:t>KP má možnost udělit sankce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Vyložení </a:t>
            </a:r>
            <a:r>
              <a:rPr lang="cs-CZ" dirty="0"/>
              <a:t>obnoveného </a:t>
            </a:r>
            <a:r>
              <a:rPr lang="cs-CZ" dirty="0" smtClean="0"/>
              <a:t>operátu (OO)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Vyložení OO </a:t>
            </a:r>
            <a:r>
              <a:rPr lang="cs-CZ" dirty="0"/>
              <a:t>k veřejnému </a:t>
            </a:r>
            <a:r>
              <a:rPr lang="cs-CZ" dirty="0" smtClean="0"/>
              <a:t>nahlédnutí</a:t>
            </a:r>
          </a:p>
          <a:p>
            <a:pPr lvl="1"/>
            <a:r>
              <a:rPr lang="cs-CZ" dirty="0"/>
              <a:t>Plán – začátek roku 2028 </a:t>
            </a:r>
          </a:p>
          <a:p>
            <a:pPr lvl="1"/>
            <a:r>
              <a:rPr lang="cs-CZ" dirty="0" smtClean="0"/>
              <a:t>Pravděpodobně v budově </a:t>
            </a:r>
            <a:r>
              <a:rPr lang="cs-CZ" dirty="0" err="1"/>
              <a:t>MěÚ</a:t>
            </a:r>
            <a:r>
              <a:rPr lang="cs-CZ" dirty="0"/>
              <a:t> </a:t>
            </a:r>
            <a:r>
              <a:rPr lang="cs-CZ" dirty="0" smtClean="0"/>
              <a:t>Vratimov</a:t>
            </a:r>
          </a:p>
          <a:p>
            <a:pPr lvl="1"/>
            <a:r>
              <a:rPr lang="cs-CZ" dirty="0" smtClean="0"/>
              <a:t>OO bude současně vystaven v Nahlížení do KN</a:t>
            </a:r>
            <a:endParaRPr lang="cs-CZ" dirty="0"/>
          </a:p>
          <a:p>
            <a:pPr lvl="1"/>
            <a:r>
              <a:rPr lang="cs-CZ" dirty="0" smtClean="0"/>
              <a:t>Trvá 10 pracovních dnů</a:t>
            </a:r>
          </a:p>
          <a:p>
            <a:pPr lvl="1"/>
            <a:r>
              <a:rPr lang="cs-CZ" dirty="0" smtClean="0"/>
              <a:t>Vlastníci </a:t>
            </a:r>
            <a:r>
              <a:rPr lang="cs-CZ" dirty="0"/>
              <a:t>si mohou ověřit, že výsledky mapování odpovídají tomu, co podepsali při ZPH</a:t>
            </a:r>
          </a:p>
          <a:p>
            <a:pPr lvl="1"/>
            <a:r>
              <a:rPr lang="cs-CZ" dirty="0" smtClean="0"/>
              <a:t>Pracovníci KP </a:t>
            </a:r>
            <a:r>
              <a:rPr lang="cs-CZ" dirty="0"/>
              <a:t>Ostrava </a:t>
            </a:r>
            <a:r>
              <a:rPr lang="cs-CZ" dirty="0" smtClean="0"/>
              <a:t>ukáží </a:t>
            </a:r>
            <a:r>
              <a:rPr lang="cs-CZ" dirty="0" smtClean="0"/>
              <a:t>vlastníkům </a:t>
            </a:r>
            <a:r>
              <a:rPr lang="cs-CZ" dirty="0" smtClean="0"/>
              <a:t>stav katastru před obnovou a po obnově</a:t>
            </a:r>
            <a:endParaRPr lang="cs-CZ" dirty="0"/>
          </a:p>
          <a:p>
            <a:pPr lvl="1"/>
            <a:r>
              <a:rPr lang="cs-CZ" dirty="0"/>
              <a:t>Vlastníci mohou podat námitky proti OO (do 14 dnů po vyložení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Výměra parcely je evidována s přesností danou </a:t>
            </a:r>
            <a:r>
              <a:rPr lang="cs-CZ" dirty="0" smtClean="0"/>
              <a:t>metodami</a:t>
            </a:r>
            <a:r>
              <a:rPr lang="cs-CZ" dirty="0"/>
              <a:t>, kterými byla zjištěna, přičemž jejím zpřesněním nejsou dotčena práva k pozemku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Vyhlášení </a:t>
            </a:r>
            <a:r>
              <a:rPr lang="cs-CZ" b="1" dirty="0"/>
              <a:t>platnosti </a:t>
            </a:r>
            <a:r>
              <a:rPr lang="cs-CZ" dirty="0"/>
              <a:t>nového </a:t>
            </a:r>
            <a:r>
              <a:rPr lang="cs-CZ" dirty="0" smtClean="0"/>
              <a:t>operátu</a:t>
            </a:r>
            <a:endParaRPr lang="cs-CZ" dirty="0"/>
          </a:p>
          <a:p>
            <a:pPr lvl="1"/>
            <a:r>
              <a:rPr lang="cs-CZ" dirty="0" smtClean="0"/>
              <a:t>Plán – jaro 2028 </a:t>
            </a:r>
            <a:endParaRPr lang="cs-CZ" dirty="0" smtClean="0"/>
          </a:p>
          <a:p>
            <a:pPr lvl="1"/>
            <a:r>
              <a:rPr lang="cs-CZ" b="1" dirty="0" smtClean="0"/>
              <a:t>Původní operát tím pozbývá platnosti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daňové přiznání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cs-CZ" dirty="0" smtClean="0"/>
              <a:t>Obnovou katastrálního operátu mapováním s největší pravděpodobností dojde ke změně výměry či druhu pozemku, což znamená povinnost podat na FÚ nové daňové přiznání. </a:t>
            </a:r>
          </a:p>
          <a:p>
            <a:r>
              <a:rPr lang="cs-CZ" dirty="0" smtClean="0"/>
              <a:t>Povinnost pro všechny nastane až po </a:t>
            </a:r>
            <a:r>
              <a:rPr lang="cs-CZ" b="1" dirty="0" smtClean="0"/>
              <a:t>vyhlášení platnosti </a:t>
            </a:r>
            <a:r>
              <a:rPr lang="cs-CZ" dirty="0" smtClean="0"/>
              <a:t>nového operátu. Pak je nutné podat daňové přiznání do 31.ledna následujícího roku (2029?)</a:t>
            </a:r>
          </a:p>
          <a:p>
            <a:r>
              <a:rPr lang="cs-CZ" dirty="0" smtClean="0"/>
              <a:t>Pokud dojde ke změně Protokolem o nesouladu, je třeba podat nové daňové přiznáni již následující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6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Nahlížení do KN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https://nahlizenidokn.cuzk.gov.cz/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99531"/>
            <a:ext cx="5602287" cy="44684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5350488" cy="522717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246814" y="4149070"/>
            <a:ext cx="344196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Zakladní</a:t>
            </a:r>
            <a:r>
              <a:rPr lang="cs-CZ" dirty="0" smtClean="0"/>
              <a:t> údaje o nemovitostech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0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Portál katastru a zeměměřictví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https://portal.cuzk.gov.cz/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536934" cy="46085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20072" y="2132856"/>
            <a:ext cx="3600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Služby Portálu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Návrh </a:t>
            </a:r>
            <a:r>
              <a:rPr lang="cs-CZ" sz="2400" dirty="0"/>
              <a:t>na vklad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Poskytnutí údajů z KN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Změna jiných údajů do KN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Záznam práv do KN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Ukládání úplného znění prohlášení vlastníka domu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Zřízení dálkového přístupu k datům </a:t>
            </a:r>
            <a:r>
              <a:rPr lang="cs-CZ" sz="2400" dirty="0" smtClean="0"/>
              <a:t>KN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…budou další</a:t>
            </a:r>
            <a:endParaRPr lang="cs-CZ" sz="24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3156" y="2780928"/>
            <a:ext cx="17814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Přihlášení 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56" y="3124862"/>
            <a:ext cx="178142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487305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Děkujeme za pozornost a těšíme se na spolupráci</a:t>
            </a:r>
          </a:p>
          <a:p>
            <a:pPr algn="ctr">
              <a:buNone/>
            </a:pPr>
            <a:r>
              <a:rPr lang="cs-CZ" dirty="0" smtClean="0"/>
              <a:t>KP Ostrava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www.cuzk.gov.cz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96" y="3592321"/>
            <a:ext cx="4182204" cy="2885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" y="3616869"/>
            <a:ext cx="4079413" cy="286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Užitek pro obec a vlastníky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znalost nebo vyjasnění průběhu hranic</a:t>
            </a:r>
          </a:p>
          <a:p>
            <a:r>
              <a:rPr lang="cs-CZ" sz="3200" dirty="0" smtClean="0"/>
              <a:t>vyšší přesnost zaměření polohopisu </a:t>
            </a:r>
          </a:p>
          <a:p>
            <a:pPr lvl="1"/>
            <a:r>
              <a:rPr lang="cs-CZ" sz="3200" dirty="0" smtClean="0"/>
              <a:t>přesnější určení výměry</a:t>
            </a:r>
          </a:p>
          <a:p>
            <a:pPr lvl="1"/>
            <a:r>
              <a:rPr lang="cs-CZ" sz="3200" dirty="0" smtClean="0"/>
              <a:t>zajištění hranice hraničními znaky</a:t>
            </a:r>
          </a:p>
          <a:p>
            <a:r>
              <a:rPr lang="cs-CZ" sz="3200" dirty="0" smtClean="0"/>
              <a:t>lepší podmínky pro navazující převody (např. u veřejných staveb, prostranství atp.)</a:t>
            </a:r>
          </a:p>
          <a:p>
            <a:r>
              <a:rPr lang="cs-CZ" sz="3200" dirty="0"/>
              <a:t>d</a:t>
            </a:r>
            <a:r>
              <a:rPr lang="cs-CZ" sz="3200" dirty="0" smtClean="0"/>
              <a:t>obře označená hranice zvyšuje hodnotu pozemku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184" y="62068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Etapy nového mapování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err="1" smtClean="0"/>
              <a:t>k.ú</a:t>
            </a:r>
            <a:r>
              <a:rPr lang="cs-CZ" dirty="0" smtClean="0"/>
              <a:t>. Horní </a:t>
            </a:r>
            <a:r>
              <a:rPr lang="cs-CZ" dirty="0" err="1" smtClean="0"/>
              <a:t>Datyně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8184" y="1763688"/>
            <a:ext cx="7768616" cy="4617640"/>
          </a:xfrm>
        </p:spPr>
        <p:txBody>
          <a:bodyPr>
            <a:normAutofit/>
          </a:bodyPr>
          <a:lstStyle/>
          <a:p>
            <a:r>
              <a:rPr lang="cs-CZ" dirty="0" smtClean="0"/>
              <a:t>Zjišťování průběhu hranic s podrobným měřením</a:t>
            </a:r>
          </a:p>
          <a:p>
            <a:pPr lvl="1"/>
            <a:r>
              <a:rPr lang="cs-CZ" dirty="0" smtClean="0"/>
              <a:t>červen 2025 až říjen 2027</a:t>
            </a:r>
          </a:p>
          <a:p>
            <a:r>
              <a:rPr lang="cs-CZ" dirty="0" smtClean="0"/>
              <a:t>Tvorba obnoveného operátu (konec 2027)</a:t>
            </a:r>
          </a:p>
          <a:p>
            <a:r>
              <a:rPr lang="cs-CZ" dirty="0" smtClean="0"/>
              <a:t>Vyložení </a:t>
            </a:r>
            <a:r>
              <a:rPr lang="cs-CZ" dirty="0"/>
              <a:t>obnoveného operátu k veřejnému </a:t>
            </a:r>
            <a:r>
              <a:rPr lang="cs-CZ" dirty="0" smtClean="0"/>
              <a:t>nahlédnutí (začátek 2028)</a:t>
            </a:r>
          </a:p>
          <a:p>
            <a:r>
              <a:rPr lang="cs-CZ" dirty="0" smtClean="0"/>
              <a:t>Vyhlášení platnosti (jaro 2028)</a:t>
            </a:r>
          </a:p>
          <a:p>
            <a:r>
              <a:rPr lang="cs-CZ" dirty="0" smtClean="0"/>
              <a:t>Plánovaná finanční náročnost je cca 10 milionů Kč (platí KÚ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Provádí </a:t>
            </a:r>
            <a:r>
              <a:rPr lang="cs-CZ" dirty="0"/>
              <a:t>KP Ostrava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92211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Průběh ZPH v </a:t>
            </a:r>
            <a:r>
              <a:rPr lang="cs-CZ" sz="3200" dirty="0" err="1" smtClean="0"/>
              <a:t>k.ú.Václavovice</a:t>
            </a:r>
            <a:r>
              <a:rPr lang="cs-CZ" sz="3200" dirty="0" smtClean="0"/>
              <a:t> u Frýdku-Místku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3851920" y="1052736"/>
            <a:ext cx="2808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8" y="1268759"/>
            <a:ext cx="3688260" cy="5414679"/>
          </a:xfrm>
          <a:prstGeom prst="rect">
            <a:avLst/>
          </a:prstGeom>
        </p:spPr>
      </p:pic>
      <p:sp>
        <p:nvSpPr>
          <p:cNvPr id="8" name="Volný tvar 7"/>
          <p:cNvSpPr/>
          <p:nvPr/>
        </p:nvSpPr>
        <p:spPr>
          <a:xfrm>
            <a:off x="3619187" y="2022475"/>
            <a:ext cx="1632263" cy="1006475"/>
          </a:xfrm>
          <a:custGeom>
            <a:avLst/>
            <a:gdLst>
              <a:gd name="connsiteX0" fmla="*/ 1632263 w 1632263"/>
              <a:gd name="connsiteY0" fmla="*/ 0 h 1006475"/>
              <a:gd name="connsiteX1" fmla="*/ 1625913 w 1632263"/>
              <a:gd name="connsiteY1" fmla="*/ 15875 h 1006475"/>
              <a:gd name="connsiteX2" fmla="*/ 1622738 w 1632263"/>
              <a:gd name="connsiteY2" fmla="*/ 25400 h 1006475"/>
              <a:gd name="connsiteX3" fmla="*/ 1610038 w 1632263"/>
              <a:gd name="connsiteY3" fmla="*/ 50800 h 1006475"/>
              <a:gd name="connsiteX4" fmla="*/ 1600513 w 1632263"/>
              <a:gd name="connsiteY4" fmla="*/ 57150 h 1006475"/>
              <a:gd name="connsiteX5" fmla="*/ 1594163 w 1632263"/>
              <a:gd name="connsiteY5" fmla="*/ 66675 h 1006475"/>
              <a:gd name="connsiteX6" fmla="*/ 1581463 w 1632263"/>
              <a:gd name="connsiteY6" fmla="*/ 82550 h 1006475"/>
              <a:gd name="connsiteX7" fmla="*/ 1578288 w 1632263"/>
              <a:gd name="connsiteY7" fmla="*/ 95250 h 1006475"/>
              <a:gd name="connsiteX8" fmla="*/ 1562413 w 1632263"/>
              <a:gd name="connsiteY8" fmla="*/ 120650 h 1006475"/>
              <a:gd name="connsiteX9" fmla="*/ 1549713 w 1632263"/>
              <a:gd name="connsiteY9" fmla="*/ 146050 h 1006475"/>
              <a:gd name="connsiteX10" fmla="*/ 1543363 w 1632263"/>
              <a:gd name="connsiteY10" fmla="*/ 165100 h 1006475"/>
              <a:gd name="connsiteX11" fmla="*/ 1537013 w 1632263"/>
              <a:gd name="connsiteY11" fmla="*/ 260350 h 1006475"/>
              <a:gd name="connsiteX12" fmla="*/ 1533838 w 1632263"/>
              <a:gd name="connsiteY12" fmla="*/ 282575 h 1006475"/>
              <a:gd name="connsiteX13" fmla="*/ 1530663 w 1632263"/>
              <a:gd name="connsiteY13" fmla="*/ 295275 h 1006475"/>
              <a:gd name="connsiteX14" fmla="*/ 1527488 w 1632263"/>
              <a:gd name="connsiteY14" fmla="*/ 327025 h 1006475"/>
              <a:gd name="connsiteX15" fmla="*/ 1524313 w 1632263"/>
              <a:gd name="connsiteY15" fmla="*/ 336550 h 1006475"/>
              <a:gd name="connsiteX16" fmla="*/ 1521138 w 1632263"/>
              <a:gd name="connsiteY16" fmla="*/ 349250 h 1006475"/>
              <a:gd name="connsiteX17" fmla="*/ 1517963 w 1632263"/>
              <a:gd name="connsiteY17" fmla="*/ 368300 h 1006475"/>
              <a:gd name="connsiteX18" fmla="*/ 1505263 w 1632263"/>
              <a:gd name="connsiteY18" fmla="*/ 396875 h 1006475"/>
              <a:gd name="connsiteX19" fmla="*/ 1492563 w 1632263"/>
              <a:gd name="connsiteY19" fmla="*/ 422275 h 1006475"/>
              <a:gd name="connsiteX20" fmla="*/ 1486213 w 1632263"/>
              <a:gd name="connsiteY20" fmla="*/ 447675 h 1006475"/>
              <a:gd name="connsiteX21" fmla="*/ 1479863 w 1632263"/>
              <a:gd name="connsiteY21" fmla="*/ 479425 h 1006475"/>
              <a:gd name="connsiteX22" fmla="*/ 1476688 w 1632263"/>
              <a:gd name="connsiteY22" fmla="*/ 492125 h 1006475"/>
              <a:gd name="connsiteX23" fmla="*/ 1467163 w 1632263"/>
              <a:gd name="connsiteY23" fmla="*/ 533400 h 1006475"/>
              <a:gd name="connsiteX24" fmla="*/ 1454463 w 1632263"/>
              <a:gd name="connsiteY24" fmla="*/ 552450 h 1006475"/>
              <a:gd name="connsiteX25" fmla="*/ 1444938 w 1632263"/>
              <a:gd name="connsiteY25" fmla="*/ 574675 h 1006475"/>
              <a:gd name="connsiteX26" fmla="*/ 1438588 w 1632263"/>
              <a:gd name="connsiteY26" fmla="*/ 631825 h 1006475"/>
              <a:gd name="connsiteX27" fmla="*/ 1435413 w 1632263"/>
              <a:gd name="connsiteY27" fmla="*/ 641350 h 1006475"/>
              <a:gd name="connsiteX28" fmla="*/ 1429063 w 1632263"/>
              <a:gd name="connsiteY28" fmla="*/ 650875 h 1006475"/>
              <a:gd name="connsiteX29" fmla="*/ 1419538 w 1632263"/>
              <a:gd name="connsiteY29" fmla="*/ 660400 h 1006475"/>
              <a:gd name="connsiteX30" fmla="*/ 1410013 w 1632263"/>
              <a:gd name="connsiteY30" fmla="*/ 688975 h 1006475"/>
              <a:gd name="connsiteX31" fmla="*/ 1406838 w 1632263"/>
              <a:gd name="connsiteY31" fmla="*/ 698500 h 1006475"/>
              <a:gd name="connsiteX32" fmla="*/ 1403663 w 1632263"/>
              <a:gd name="connsiteY32" fmla="*/ 711200 h 1006475"/>
              <a:gd name="connsiteX33" fmla="*/ 1397313 w 1632263"/>
              <a:gd name="connsiteY33" fmla="*/ 720725 h 1006475"/>
              <a:gd name="connsiteX34" fmla="*/ 1362388 w 1632263"/>
              <a:gd name="connsiteY34" fmla="*/ 749300 h 1006475"/>
              <a:gd name="connsiteX35" fmla="*/ 1302063 w 1632263"/>
              <a:gd name="connsiteY35" fmla="*/ 742950 h 1006475"/>
              <a:gd name="connsiteX36" fmla="*/ 1292538 w 1632263"/>
              <a:gd name="connsiteY36" fmla="*/ 739775 h 1006475"/>
              <a:gd name="connsiteX37" fmla="*/ 1276663 w 1632263"/>
              <a:gd name="connsiteY37" fmla="*/ 736600 h 1006475"/>
              <a:gd name="connsiteX38" fmla="*/ 1257613 w 1632263"/>
              <a:gd name="connsiteY38" fmla="*/ 730250 h 1006475"/>
              <a:gd name="connsiteX39" fmla="*/ 1229038 w 1632263"/>
              <a:gd name="connsiteY39" fmla="*/ 720725 h 1006475"/>
              <a:gd name="connsiteX40" fmla="*/ 1219513 w 1632263"/>
              <a:gd name="connsiteY40" fmla="*/ 714375 h 1006475"/>
              <a:gd name="connsiteX41" fmla="*/ 1206813 w 1632263"/>
              <a:gd name="connsiteY41" fmla="*/ 708025 h 1006475"/>
              <a:gd name="connsiteX42" fmla="*/ 1187763 w 1632263"/>
              <a:gd name="connsiteY42" fmla="*/ 695325 h 1006475"/>
              <a:gd name="connsiteX43" fmla="*/ 1178238 w 1632263"/>
              <a:gd name="connsiteY43" fmla="*/ 688975 h 1006475"/>
              <a:gd name="connsiteX44" fmla="*/ 1136963 w 1632263"/>
              <a:gd name="connsiteY44" fmla="*/ 660400 h 1006475"/>
              <a:gd name="connsiteX45" fmla="*/ 1130613 w 1632263"/>
              <a:gd name="connsiteY45" fmla="*/ 650875 h 1006475"/>
              <a:gd name="connsiteX46" fmla="*/ 1117913 w 1632263"/>
              <a:gd name="connsiteY46" fmla="*/ 641350 h 1006475"/>
              <a:gd name="connsiteX47" fmla="*/ 1098863 w 1632263"/>
              <a:gd name="connsiteY47" fmla="*/ 628650 h 1006475"/>
              <a:gd name="connsiteX48" fmla="*/ 1089338 w 1632263"/>
              <a:gd name="connsiteY48" fmla="*/ 615950 h 1006475"/>
              <a:gd name="connsiteX49" fmla="*/ 1070288 w 1632263"/>
              <a:gd name="connsiteY49" fmla="*/ 600075 h 1006475"/>
              <a:gd name="connsiteX50" fmla="*/ 1060763 w 1632263"/>
              <a:gd name="connsiteY50" fmla="*/ 587375 h 1006475"/>
              <a:gd name="connsiteX51" fmla="*/ 1051238 w 1632263"/>
              <a:gd name="connsiteY51" fmla="*/ 577850 h 1006475"/>
              <a:gd name="connsiteX52" fmla="*/ 1029013 w 1632263"/>
              <a:gd name="connsiteY52" fmla="*/ 555625 h 1006475"/>
              <a:gd name="connsiteX53" fmla="*/ 1025838 w 1632263"/>
              <a:gd name="connsiteY53" fmla="*/ 546100 h 1006475"/>
              <a:gd name="connsiteX54" fmla="*/ 1006788 w 1632263"/>
              <a:gd name="connsiteY54" fmla="*/ 533400 h 1006475"/>
              <a:gd name="connsiteX55" fmla="*/ 997263 w 1632263"/>
              <a:gd name="connsiteY55" fmla="*/ 527050 h 1006475"/>
              <a:gd name="connsiteX56" fmla="*/ 987738 w 1632263"/>
              <a:gd name="connsiteY56" fmla="*/ 517525 h 1006475"/>
              <a:gd name="connsiteX57" fmla="*/ 978213 w 1632263"/>
              <a:gd name="connsiteY57" fmla="*/ 514350 h 1006475"/>
              <a:gd name="connsiteX58" fmla="*/ 962338 w 1632263"/>
              <a:gd name="connsiteY58" fmla="*/ 498475 h 1006475"/>
              <a:gd name="connsiteX59" fmla="*/ 943288 w 1632263"/>
              <a:gd name="connsiteY59" fmla="*/ 476250 h 1006475"/>
              <a:gd name="connsiteX60" fmla="*/ 940113 w 1632263"/>
              <a:gd name="connsiteY60" fmla="*/ 466725 h 1006475"/>
              <a:gd name="connsiteX61" fmla="*/ 924238 w 1632263"/>
              <a:gd name="connsiteY61" fmla="*/ 447675 h 1006475"/>
              <a:gd name="connsiteX62" fmla="*/ 908363 w 1632263"/>
              <a:gd name="connsiteY62" fmla="*/ 422275 h 1006475"/>
              <a:gd name="connsiteX63" fmla="*/ 895663 w 1632263"/>
              <a:gd name="connsiteY63" fmla="*/ 403225 h 1006475"/>
              <a:gd name="connsiteX64" fmla="*/ 876613 w 1632263"/>
              <a:gd name="connsiteY64" fmla="*/ 381000 h 1006475"/>
              <a:gd name="connsiteX65" fmla="*/ 873438 w 1632263"/>
              <a:gd name="connsiteY65" fmla="*/ 371475 h 1006475"/>
              <a:gd name="connsiteX66" fmla="*/ 867088 w 1632263"/>
              <a:gd name="connsiteY66" fmla="*/ 361950 h 1006475"/>
              <a:gd name="connsiteX67" fmla="*/ 860738 w 1632263"/>
              <a:gd name="connsiteY67" fmla="*/ 342900 h 1006475"/>
              <a:gd name="connsiteX68" fmla="*/ 854388 w 1632263"/>
              <a:gd name="connsiteY68" fmla="*/ 333375 h 1006475"/>
              <a:gd name="connsiteX69" fmla="*/ 851213 w 1632263"/>
              <a:gd name="connsiteY69" fmla="*/ 323850 h 1006475"/>
              <a:gd name="connsiteX70" fmla="*/ 844863 w 1632263"/>
              <a:gd name="connsiteY70" fmla="*/ 314325 h 1006475"/>
              <a:gd name="connsiteX71" fmla="*/ 828988 w 1632263"/>
              <a:gd name="connsiteY71" fmla="*/ 292100 h 1006475"/>
              <a:gd name="connsiteX72" fmla="*/ 819463 w 1632263"/>
              <a:gd name="connsiteY72" fmla="*/ 320675 h 1006475"/>
              <a:gd name="connsiteX73" fmla="*/ 816288 w 1632263"/>
              <a:gd name="connsiteY73" fmla="*/ 330200 h 1006475"/>
              <a:gd name="connsiteX74" fmla="*/ 813113 w 1632263"/>
              <a:gd name="connsiteY74" fmla="*/ 339725 h 1006475"/>
              <a:gd name="connsiteX75" fmla="*/ 816288 w 1632263"/>
              <a:gd name="connsiteY75" fmla="*/ 488950 h 1006475"/>
              <a:gd name="connsiteX76" fmla="*/ 822638 w 1632263"/>
              <a:gd name="connsiteY76" fmla="*/ 508000 h 1006475"/>
              <a:gd name="connsiteX77" fmla="*/ 828988 w 1632263"/>
              <a:gd name="connsiteY77" fmla="*/ 533400 h 1006475"/>
              <a:gd name="connsiteX78" fmla="*/ 835338 w 1632263"/>
              <a:gd name="connsiteY78" fmla="*/ 558800 h 1006475"/>
              <a:gd name="connsiteX79" fmla="*/ 838513 w 1632263"/>
              <a:gd name="connsiteY79" fmla="*/ 568325 h 1006475"/>
              <a:gd name="connsiteX80" fmla="*/ 841688 w 1632263"/>
              <a:gd name="connsiteY80" fmla="*/ 584200 h 1006475"/>
              <a:gd name="connsiteX81" fmla="*/ 851213 w 1632263"/>
              <a:gd name="connsiteY81" fmla="*/ 612775 h 1006475"/>
              <a:gd name="connsiteX82" fmla="*/ 854388 w 1632263"/>
              <a:gd name="connsiteY82" fmla="*/ 622300 h 1006475"/>
              <a:gd name="connsiteX83" fmla="*/ 851213 w 1632263"/>
              <a:gd name="connsiteY83" fmla="*/ 660400 h 1006475"/>
              <a:gd name="connsiteX84" fmla="*/ 844863 w 1632263"/>
              <a:gd name="connsiteY84" fmla="*/ 688975 h 1006475"/>
              <a:gd name="connsiteX85" fmla="*/ 841688 w 1632263"/>
              <a:gd name="connsiteY85" fmla="*/ 698500 h 1006475"/>
              <a:gd name="connsiteX86" fmla="*/ 838513 w 1632263"/>
              <a:gd name="connsiteY86" fmla="*/ 711200 h 1006475"/>
              <a:gd name="connsiteX87" fmla="*/ 835338 w 1632263"/>
              <a:gd name="connsiteY87" fmla="*/ 720725 h 1006475"/>
              <a:gd name="connsiteX88" fmla="*/ 825813 w 1632263"/>
              <a:gd name="connsiteY88" fmla="*/ 742950 h 1006475"/>
              <a:gd name="connsiteX89" fmla="*/ 794063 w 1632263"/>
              <a:gd name="connsiteY89" fmla="*/ 752475 h 1006475"/>
              <a:gd name="connsiteX90" fmla="*/ 698813 w 1632263"/>
              <a:gd name="connsiteY90" fmla="*/ 746125 h 1006475"/>
              <a:gd name="connsiteX91" fmla="*/ 670238 w 1632263"/>
              <a:gd name="connsiteY91" fmla="*/ 730250 h 1006475"/>
              <a:gd name="connsiteX92" fmla="*/ 654363 w 1632263"/>
              <a:gd name="connsiteY92" fmla="*/ 720725 h 1006475"/>
              <a:gd name="connsiteX93" fmla="*/ 644838 w 1632263"/>
              <a:gd name="connsiteY93" fmla="*/ 711200 h 1006475"/>
              <a:gd name="connsiteX94" fmla="*/ 635313 w 1632263"/>
              <a:gd name="connsiteY94" fmla="*/ 704850 h 1006475"/>
              <a:gd name="connsiteX95" fmla="*/ 616263 w 1632263"/>
              <a:gd name="connsiteY95" fmla="*/ 688975 h 1006475"/>
              <a:gd name="connsiteX96" fmla="*/ 609913 w 1632263"/>
              <a:gd name="connsiteY96" fmla="*/ 679450 h 1006475"/>
              <a:gd name="connsiteX97" fmla="*/ 600388 w 1632263"/>
              <a:gd name="connsiteY97" fmla="*/ 676275 h 1006475"/>
              <a:gd name="connsiteX98" fmla="*/ 590863 w 1632263"/>
              <a:gd name="connsiteY98" fmla="*/ 669925 h 1006475"/>
              <a:gd name="connsiteX99" fmla="*/ 571813 w 1632263"/>
              <a:gd name="connsiteY99" fmla="*/ 657225 h 1006475"/>
              <a:gd name="connsiteX100" fmla="*/ 562288 w 1632263"/>
              <a:gd name="connsiteY100" fmla="*/ 647700 h 1006475"/>
              <a:gd name="connsiteX101" fmla="*/ 552763 w 1632263"/>
              <a:gd name="connsiteY101" fmla="*/ 644525 h 1006475"/>
              <a:gd name="connsiteX102" fmla="*/ 533713 w 1632263"/>
              <a:gd name="connsiteY102" fmla="*/ 641350 h 1006475"/>
              <a:gd name="connsiteX103" fmla="*/ 517838 w 1632263"/>
              <a:gd name="connsiteY103" fmla="*/ 638175 h 1006475"/>
              <a:gd name="connsiteX104" fmla="*/ 425763 w 1632263"/>
              <a:gd name="connsiteY104" fmla="*/ 641350 h 1006475"/>
              <a:gd name="connsiteX105" fmla="*/ 406713 w 1632263"/>
              <a:gd name="connsiteY105" fmla="*/ 647700 h 1006475"/>
              <a:gd name="connsiteX106" fmla="*/ 397188 w 1632263"/>
              <a:gd name="connsiteY106" fmla="*/ 657225 h 1006475"/>
              <a:gd name="connsiteX107" fmla="*/ 384488 w 1632263"/>
              <a:gd name="connsiteY107" fmla="*/ 663575 h 1006475"/>
              <a:gd name="connsiteX108" fmla="*/ 368613 w 1632263"/>
              <a:gd name="connsiteY108" fmla="*/ 692150 h 1006475"/>
              <a:gd name="connsiteX109" fmla="*/ 371788 w 1632263"/>
              <a:gd name="connsiteY109" fmla="*/ 742950 h 1006475"/>
              <a:gd name="connsiteX110" fmla="*/ 381313 w 1632263"/>
              <a:gd name="connsiteY110" fmla="*/ 752475 h 1006475"/>
              <a:gd name="connsiteX111" fmla="*/ 387663 w 1632263"/>
              <a:gd name="connsiteY111" fmla="*/ 762000 h 1006475"/>
              <a:gd name="connsiteX112" fmla="*/ 390838 w 1632263"/>
              <a:gd name="connsiteY112" fmla="*/ 771525 h 1006475"/>
              <a:gd name="connsiteX113" fmla="*/ 400363 w 1632263"/>
              <a:gd name="connsiteY113" fmla="*/ 777875 h 1006475"/>
              <a:gd name="connsiteX114" fmla="*/ 413063 w 1632263"/>
              <a:gd name="connsiteY114" fmla="*/ 806450 h 1006475"/>
              <a:gd name="connsiteX115" fmla="*/ 425763 w 1632263"/>
              <a:gd name="connsiteY115" fmla="*/ 828675 h 1006475"/>
              <a:gd name="connsiteX116" fmla="*/ 428938 w 1632263"/>
              <a:gd name="connsiteY116" fmla="*/ 841375 h 1006475"/>
              <a:gd name="connsiteX117" fmla="*/ 447988 w 1632263"/>
              <a:gd name="connsiteY117" fmla="*/ 863600 h 1006475"/>
              <a:gd name="connsiteX118" fmla="*/ 451163 w 1632263"/>
              <a:gd name="connsiteY118" fmla="*/ 873125 h 1006475"/>
              <a:gd name="connsiteX119" fmla="*/ 467038 w 1632263"/>
              <a:gd name="connsiteY119" fmla="*/ 892175 h 1006475"/>
              <a:gd name="connsiteX120" fmla="*/ 473388 w 1632263"/>
              <a:gd name="connsiteY120" fmla="*/ 911225 h 1006475"/>
              <a:gd name="connsiteX121" fmla="*/ 467038 w 1632263"/>
              <a:gd name="connsiteY121" fmla="*/ 952500 h 1006475"/>
              <a:gd name="connsiteX122" fmla="*/ 460688 w 1632263"/>
              <a:gd name="connsiteY122" fmla="*/ 962025 h 1006475"/>
              <a:gd name="connsiteX123" fmla="*/ 438463 w 1632263"/>
              <a:gd name="connsiteY123" fmla="*/ 974725 h 1006475"/>
              <a:gd name="connsiteX124" fmla="*/ 425763 w 1632263"/>
              <a:gd name="connsiteY124" fmla="*/ 977900 h 1006475"/>
              <a:gd name="connsiteX125" fmla="*/ 400363 w 1632263"/>
              <a:gd name="connsiteY125" fmla="*/ 987425 h 1006475"/>
              <a:gd name="connsiteX126" fmla="*/ 384488 w 1632263"/>
              <a:gd name="connsiteY126" fmla="*/ 990600 h 1006475"/>
              <a:gd name="connsiteX127" fmla="*/ 374963 w 1632263"/>
              <a:gd name="connsiteY127" fmla="*/ 993775 h 1006475"/>
              <a:gd name="connsiteX128" fmla="*/ 349563 w 1632263"/>
              <a:gd name="connsiteY128" fmla="*/ 1000125 h 1006475"/>
              <a:gd name="connsiteX129" fmla="*/ 330513 w 1632263"/>
              <a:gd name="connsiteY129" fmla="*/ 1006475 h 1006475"/>
              <a:gd name="connsiteX130" fmla="*/ 241613 w 1632263"/>
              <a:gd name="connsiteY130" fmla="*/ 1003300 h 1006475"/>
              <a:gd name="connsiteX131" fmla="*/ 235263 w 1632263"/>
              <a:gd name="connsiteY131" fmla="*/ 993775 h 1006475"/>
              <a:gd name="connsiteX132" fmla="*/ 222563 w 1632263"/>
              <a:gd name="connsiteY132" fmla="*/ 987425 h 1006475"/>
              <a:gd name="connsiteX133" fmla="*/ 213038 w 1632263"/>
              <a:gd name="connsiteY133" fmla="*/ 977900 h 1006475"/>
              <a:gd name="connsiteX134" fmla="*/ 184463 w 1632263"/>
              <a:gd name="connsiteY134" fmla="*/ 958850 h 1006475"/>
              <a:gd name="connsiteX135" fmla="*/ 152713 w 1632263"/>
              <a:gd name="connsiteY135" fmla="*/ 911225 h 1006475"/>
              <a:gd name="connsiteX136" fmla="*/ 143188 w 1632263"/>
              <a:gd name="connsiteY136" fmla="*/ 901700 h 1006475"/>
              <a:gd name="connsiteX137" fmla="*/ 130488 w 1632263"/>
              <a:gd name="connsiteY137" fmla="*/ 879475 h 1006475"/>
              <a:gd name="connsiteX138" fmla="*/ 120963 w 1632263"/>
              <a:gd name="connsiteY138" fmla="*/ 866775 h 1006475"/>
              <a:gd name="connsiteX139" fmla="*/ 108263 w 1632263"/>
              <a:gd name="connsiteY139" fmla="*/ 831850 h 1006475"/>
              <a:gd name="connsiteX140" fmla="*/ 95563 w 1632263"/>
              <a:gd name="connsiteY140" fmla="*/ 809625 h 1006475"/>
              <a:gd name="connsiteX141" fmla="*/ 79688 w 1632263"/>
              <a:gd name="connsiteY141" fmla="*/ 781050 h 1006475"/>
              <a:gd name="connsiteX142" fmla="*/ 70163 w 1632263"/>
              <a:gd name="connsiteY142" fmla="*/ 774700 h 1006475"/>
              <a:gd name="connsiteX143" fmla="*/ 57463 w 1632263"/>
              <a:gd name="connsiteY143" fmla="*/ 755650 h 1006475"/>
              <a:gd name="connsiteX144" fmla="*/ 51113 w 1632263"/>
              <a:gd name="connsiteY144" fmla="*/ 746125 h 1006475"/>
              <a:gd name="connsiteX145" fmla="*/ 41588 w 1632263"/>
              <a:gd name="connsiteY145" fmla="*/ 736600 h 1006475"/>
              <a:gd name="connsiteX146" fmla="*/ 28888 w 1632263"/>
              <a:gd name="connsiteY146" fmla="*/ 717550 h 1006475"/>
              <a:gd name="connsiteX147" fmla="*/ 22538 w 1632263"/>
              <a:gd name="connsiteY147" fmla="*/ 704850 h 1006475"/>
              <a:gd name="connsiteX148" fmla="*/ 13013 w 1632263"/>
              <a:gd name="connsiteY148" fmla="*/ 698500 h 1006475"/>
              <a:gd name="connsiteX149" fmla="*/ 3488 w 1632263"/>
              <a:gd name="connsiteY149" fmla="*/ 669925 h 1006475"/>
              <a:gd name="connsiteX150" fmla="*/ 3488 w 1632263"/>
              <a:gd name="connsiteY150" fmla="*/ 666750 h 10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632263" h="1006475">
                <a:moveTo>
                  <a:pt x="1632263" y="0"/>
                </a:moveTo>
                <a:cubicBezTo>
                  <a:pt x="1630146" y="5292"/>
                  <a:pt x="1627914" y="10539"/>
                  <a:pt x="1625913" y="15875"/>
                </a:cubicBezTo>
                <a:cubicBezTo>
                  <a:pt x="1624738" y="19009"/>
                  <a:pt x="1624123" y="22353"/>
                  <a:pt x="1622738" y="25400"/>
                </a:cubicBezTo>
                <a:cubicBezTo>
                  <a:pt x="1618821" y="34018"/>
                  <a:pt x="1617914" y="45549"/>
                  <a:pt x="1610038" y="50800"/>
                </a:cubicBezTo>
                <a:lnTo>
                  <a:pt x="1600513" y="57150"/>
                </a:lnTo>
                <a:cubicBezTo>
                  <a:pt x="1598396" y="60325"/>
                  <a:pt x="1596453" y="63622"/>
                  <a:pt x="1594163" y="66675"/>
                </a:cubicBezTo>
                <a:cubicBezTo>
                  <a:pt x="1590097" y="72096"/>
                  <a:pt x="1584754" y="76626"/>
                  <a:pt x="1581463" y="82550"/>
                </a:cubicBezTo>
                <a:cubicBezTo>
                  <a:pt x="1579344" y="86364"/>
                  <a:pt x="1579820" y="91164"/>
                  <a:pt x="1578288" y="95250"/>
                </a:cubicBezTo>
                <a:cubicBezTo>
                  <a:pt x="1571249" y="114020"/>
                  <a:pt x="1572902" y="102669"/>
                  <a:pt x="1562413" y="120650"/>
                </a:cubicBezTo>
                <a:cubicBezTo>
                  <a:pt x="1557643" y="128827"/>
                  <a:pt x="1552706" y="137070"/>
                  <a:pt x="1549713" y="146050"/>
                </a:cubicBezTo>
                <a:lnTo>
                  <a:pt x="1543363" y="165100"/>
                </a:lnTo>
                <a:cubicBezTo>
                  <a:pt x="1541295" y="204383"/>
                  <a:pt x="1541011" y="224364"/>
                  <a:pt x="1537013" y="260350"/>
                </a:cubicBezTo>
                <a:cubicBezTo>
                  <a:pt x="1536187" y="267788"/>
                  <a:pt x="1535177" y="275212"/>
                  <a:pt x="1533838" y="282575"/>
                </a:cubicBezTo>
                <a:cubicBezTo>
                  <a:pt x="1533057" y="286868"/>
                  <a:pt x="1531721" y="291042"/>
                  <a:pt x="1530663" y="295275"/>
                </a:cubicBezTo>
                <a:cubicBezTo>
                  <a:pt x="1529605" y="305858"/>
                  <a:pt x="1529105" y="316513"/>
                  <a:pt x="1527488" y="327025"/>
                </a:cubicBezTo>
                <a:cubicBezTo>
                  <a:pt x="1526979" y="330333"/>
                  <a:pt x="1525232" y="333332"/>
                  <a:pt x="1524313" y="336550"/>
                </a:cubicBezTo>
                <a:cubicBezTo>
                  <a:pt x="1523114" y="340746"/>
                  <a:pt x="1521994" y="344971"/>
                  <a:pt x="1521138" y="349250"/>
                </a:cubicBezTo>
                <a:cubicBezTo>
                  <a:pt x="1519875" y="355563"/>
                  <a:pt x="1519657" y="362089"/>
                  <a:pt x="1517963" y="368300"/>
                </a:cubicBezTo>
                <a:cubicBezTo>
                  <a:pt x="1514641" y="380480"/>
                  <a:pt x="1510187" y="385795"/>
                  <a:pt x="1505263" y="396875"/>
                </a:cubicBezTo>
                <a:cubicBezTo>
                  <a:pt x="1494907" y="420177"/>
                  <a:pt x="1503808" y="405408"/>
                  <a:pt x="1492563" y="422275"/>
                </a:cubicBezTo>
                <a:cubicBezTo>
                  <a:pt x="1490446" y="430742"/>
                  <a:pt x="1487925" y="439117"/>
                  <a:pt x="1486213" y="447675"/>
                </a:cubicBezTo>
                <a:cubicBezTo>
                  <a:pt x="1484096" y="458258"/>
                  <a:pt x="1482481" y="468954"/>
                  <a:pt x="1479863" y="479425"/>
                </a:cubicBezTo>
                <a:cubicBezTo>
                  <a:pt x="1478805" y="483658"/>
                  <a:pt x="1477635" y="487865"/>
                  <a:pt x="1476688" y="492125"/>
                </a:cubicBezTo>
                <a:cubicBezTo>
                  <a:pt x="1474934" y="500020"/>
                  <a:pt x="1469757" y="529510"/>
                  <a:pt x="1467163" y="533400"/>
                </a:cubicBezTo>
                <a:cubicBezTo>
                  <a:pt x="1462930" y="539750"/>
                  <a:pt x="1456876" y="545210"/>
                  <a:pt x="1454463" y="552450"/>
                </a:cubicBezTo>
                <a:cubicBezTo>
                  <a:pt x="1449791" y="566465"/>
                  <a:pt x="1452785" y="558982"/>
                  <a:pt x="1444938" y="574675"/>
                </a:cubicBezTo>
                <a:cubicBezTo>
                  <a:pt x="1442821" y="593725"/>
                  <a:pt x="1444649" y="613641"/>
                  <a:pt x="1438588" y="631825"/>
                </a:cubicBezTo>
                <a:cubicBezTo>
                  <a:pt x="1437530" y="635000"/>
                  <a:pt x="1436910" y="638357"/>
                  <a:pt x="1435413" y="641350"/>
                </a:cubicBezTo>
                <a:cubicBezTo>
                  <a:pt x="1433706" y="644763"/>
                  <a:pt x="1431506" y="647944"/>
                  <a:pt x="1429063" y="650875"/>
                </a:cubicBezTo>
                <a:cubicBezTo>
                  <a:pt x="1426188" y="654324"/>
                  <a:pt x="1422713" y="657225"/>
                  <a:pt x="1419538" y="660400"/>
                </a:cubicBezTo>
                <a:lnTo>
                  <a:pt x="1410013" y="688975"/>
                </a:lnTo>
                <a:cubicBezTo>
                  <a:pt x="1408955" y="692150"/>
                  <a:pt x="1407650" y="695253"/>
                  <a:pt x="1406838" y="698500"/>
                </a:cubicBezTo>
                <a:cubicBezTo>
                  <a:pt x="1405780" y="702733"/>
                  <a:pt x="1405382" y="707189"/>
                  <a:pt x="1403663" y="711200"/>
                </a:cubicBezTo>
                <a:cubicBezTo>
                  <a:pt x="1402160" y="714707"/>
                  <a:pt x="1399430" y="717550"/>
                  <a:pt x="1397313" y="720725"/>
                </a:cubicBezTo>
                <a:cubicBezTo>
                  <a:pt x="1388639" y="755422"/>
                  <a:pt x="1399637" y="745161"/>
                  <a:pt x="1362388" y="749300"/>
                </a:cubicBezTo>
                <a:cubicBezTo>
                  <a:pt x="1342280" y="747183"/>
                  <a:pt x="1322097" y="745682"/>
                  <a:pt x="1302063" y="742950"/>
                </a:cubicBezTo>
                <a:cubicBezTo>
                  <a:pt x="1298747" y="742498"/>
                  <a:pt x="1295785" y="740587"/>
                  <a:pt x="1292538" y="739775"/>
                </a:cubicBezTo>
                <a:cubicBezTo>
                  <a:pt x="1287303" y="738466"/>
                  <a:pt x="1281869" y="738020"/>
                  <a:pt x="1276663" y="736600"/>
                </a:cubicBezTo>
                <a:cubicBezTo>
                  <a:pt x="1270205" y="734839"/>
                  <a:pt x="1264107" y="731873"/>
                  <a:pt x="1257613" y="730250"/>
                </a:cubicBezTo>
                <a:cubicBezTo>
                  <a:pt x="1245486" y="727218"/>
                  <a:pt x="1240994" y="726703"/>
                  <a:pt x="1229038" y="720725"/>
                </a:cubicBezTo>
                <a:cubicBezTo>
                  <a:pt x="1225625" y="719018"/>
                  <a:pt x="1222826" y="716268"/>
                  <a:pt x="1219513" y="714375"/>
                </a:cubicBezTo>
                <a:cubicBezTo>
                  <a:pt x="1215404" y="712027"/>
                  <a:pt x="1210872" y="710460"/>
                  <a:pt x="1206813" y="708025"/>
                </a:cubicBezTo>
                <a:cubicBezTo>
                  <a:pt x="1200269" y="704098"/>
                  <a:pt x="1194113" y="699558"/>
                  <a:pt x="1187763" y="695325"/>
                </a:cubicBezTo>
                <a:cubicBezTo>
                  <a:pt x="1184588" y="693208"/>
                  <a:pt x="1181651" y="690682"/>
                  <a:pt x="1178238" y="688975"/>
                </a:cubicBezTo>
                <a:cubicBezTo>
                  <a:pt x="1163898" y="681805"/>
                  <a:pt x="1145938" y="673863"/>
                  <a:pt x="1136963" y="660400"/>
                </a:cubicBezTo>
                <a:cubicBezTo>
                  <a:pt x="1134846" y="657225"/>
                  <a:pt x="1133311" y="653573"/>
                  <a:pt x="1130613" y="650875"/>
                </a:cubicBezTo>
                <a:cubicBezTo>
                  <a:pt x="1126871" y="647133"/>
                  <a:pt x="1122248" y="644385"/>
                  <a:pt x="1117913" y="641350"/>
                </a:cubicBezTo>
                <a:cubicBezTo>
                  <a:pt x="1111661" y="636973"/>
                  <a:pt x="1103442" y="634755"/>
                  <a:pt x="1098863" y="628650"/>
                </a:cubicBezTo>
                <a:cubicBezTo>
                  <a:pt x="1095688" y="624417"/>
                  <a:pt x="1093080" y="619692"/>
                  <a:pt x="1089338" y="615950"/>
                </a:cubicBezTo>
                <a:cubicBezTo>
                  <a:pt x="1059943" y="586555"/>
                  <a:pt x="1101496" y="636485"/>
                  <a:pt x="1070288" y="600075"/>
                </a:cubicBezTo>
                <a:cubicBezTo>
                  <a:pt x="1066844" y="596057"/>
                  <a:pt x="1064207" y="591393"/>
                  <a:pt x="1060763" y="587375"/>
                </a:cubicBezTo>
                <a:cubicBezTo>
                  <a:pt x="1057841" y="583966"/>
                  <a:pt x="1054195" y="581229"/>
                  <a:pt x="1051238" y="577850"/>
                </a:cubicBezTo>
                <a:cubicBezTo>
                  <a:pt x="1032760" y="556733"/>
                  <a:pt x="1046088" y="567008"/>
                  <a:pt x="1029013" y="555625"/>
                </a:cubicBezTo>
                <a:cubicBezTo>
                  <a:pt x="1027955" y="552450"/>
                  <a:pt x="1028205" y="548467"/>
                  <a:pt x="1025838" y="546100"/>
                </a:cubicBezTo>
                <a:cubicBezTo>
                  <a:pt x="1020442" y="540704"/>
                  <a:pt x="1013138" y="537633"/>
                  <a:pt x="1006788" y="533400"/>
                </a:cubicBezTo>
                <a:cubicBezTo>
                  <a:pt x="1003613" y="531283"/>
                  <a:pt x="999961" y="529748"/>
                  <a:pt x="997263" y="527050"/>
                </a:cubicBezTo>
                <a:cubicBezTo>
                  <a:pt x="994088" y="523875"/>
                  <a:pt x="991474" y="520016"/>
                  <a:pt x="987738" y="517525"/>
                </a:cubicBezTo>
                <a:cubicBezTo>
                  <a:pt x="984953" y="515669"/>
                  <a:pt x="981388" y="515408"/>
                  <a:pt x="978213" y="514350"/>
                </a:cubicBezTo>
                <a:cubicBezTo>
                  <a:pt x="966571" y="496888"/>
                  <a:pt x="978213" y="511704"/>
                  <a:pt x="962338" y="498475"/>
                </a:cubicBezTo>
                <a:cubicBezTo>
                  <a:pt x="953493" y="491105"/>
                  <a:pt x="950295" y="485593"/>
                  <a:pt x="943288" y="476250"/>
                </a:cubicBezTo>
                <a:cubicBezTo>
                  <a:pt x="942230" y="473075"/>
                  <a:pt x="941610" y="469718"/>
                  <a:pt x="940113" y="466725"/>
                </a:cubicBezTo>
                <a:cubicBezTo>
                  <a:pt x="935693" y="457884"/>
                  <a:pt x="931260" y="454697"/>
                  <a:pt x="924238" y="447675"/>
                </a:cubicBezTo>
                <a:cubicBezTo>
                  <a:pt x="918358" y="430035"/>
                  <a:pt x="924291" y="444177"/>
                  <a:pt x="908363" y="422275"/>
                </a:cubicBezTo>
                <a:cubicBezTo>
                  <a:pt x="903874" y="416103"/>
                  <a:pt x="901059" y="408621"/>
                  <a:pt x="895663" y="403225"/>
                </a:cubicBezTo>
                <a:cubicBezTo>
                  <a:pt x="887851" y="395413"/>
                  <a:pt x="881448" y="390671"/>
                  <a:pt x="876613" y="381000"/>
                </a:cubicBezTo>
                <a:cubicBezTo>
                  <a:pt x="875116" y="378007"/>
                  <a:pt x="874935" y="374468"/>
                  <a:pt x="873438" y="371475"/>
                </a:cubicBezTo>
                <a:cubicBezTo>
                  <a:pt x="871731" y="368062"/>
                  <a:pt x="868638" y="365437"/>
                  <a:pt x="867088" y="361950"/>
                </a:cubicBezTo>
                <a:cubicBezTo>
                  <a:pt x="864370" y="355833"/>
                  <a:pt x="864451" y="348469"/>
                  <a:pt x="860738" y="342900"/>
                </a:cubicBezTo>
                <a:cubicBezTo>
                  <a:pt x="858621" y="339725"/>
                  <a:pt x="856095" y="336788"/>
                  <a:pt x="854388" y="333375"/>
                </a:cubicBezTo>
                <a:cubicBezTo>
                  <a:pt x="852891" y="330382"/>
                  <a:pt x="852710" y="326843"/>
                  <a:pt x="851213" y="323850"/>
                </a:cubicBezTo>
                <a:cubicBezTo>
                  <a:pt x="849506" y="320437"/>
                  <a:pt x="847081" y="317430"/>
                  <a:pt x="844863" y="314325"/>
                </a:cubicBezTo>
                <a:cubicBezTo>
                  <a:pt x="825172" y="286758"/>
                  <a:pt x="843953" y="314548"/>
                  <a:pt x="828988" y="292100"/>
                </a:cubicBezTo>
                <a:lnTo>
                  <a:pt x="819463" y="320675"/>
                </a:lnTo>
                <a:lnTo>
                  <a:pt x="816288" y="330200"/>
                </a:lnTo>
                <a:lnTo>
                  <a:pt x="813113" y="339725"/>
                </a:lnTo>
                <a:cubicBezTo>
                  <a:pt x="814171" y="389467"/>
                  <a:pt x="813476" y="439277"/>
                  <a:pt x="816288" y="488950"/>
                </a:cubicBezTo>
                <a:cubicBezTo>
                  <a:pt x="816666" y="495633"/>
                  <a:pt x="820521" y="501650"/>
                  <a:pt x="822638" y="508000"/>
                </a:cubicBezTo>
                <a:cubicBezTo>
                  <a:pt x="828708" y="526209"/>
                  <a:pt x="823241" y="508496"/>
                  <a:pt x="828988" y="533400"/>
                </a:cubicBezTo>
                <a:cubicBezTo>
                  <a:pt x="830950" y="541904"/>
                  <a:pt x="832578" y="550521"/>
                  <a:pt x="835338" y="558800"/>
                </a:cubicBezTo>
                <a:cubicBezTo>
                  <a:pt x="836396" y="561975"/>
                  <a:pt x="837701" y="565078"/>
                  <a:pt x="838513" y="568325"/>
                </a:cubicBezTo>
                <a:cubicBezTo>
                  <a:pt x="839822" y="573560"/>
                  <a:pt x="840268" y="578994"/>
                  <a:pt x="841688" y="584200"/>
                </a:cubicBezTo>
                <a:cubicBezTo>
                  <a:pt x="844330" y="593886"/>
                  <a:pt x="848038" y="603250"/>
                  <a:pt x="851213" y="612775"/>
                </a:cubicBezTo>
                <a:lnTo>
                  <a:pt x="854388" y="622300"/>
                </a:lnTo>
                <a:cubicBezTo>
                  <a:pt x="853330" y="635000"/>
                  <a:pt x="852702" y="647743"/>
                  <a:pt x="851213" y="660400"/>
                </a:cubicBezTo>
                <a:cubicBezTo>
                  <a:pt x="850558" y="665965"/>
                  <a:pt x="846617" y="682836"/>
                  <a:pt x="844863" y="688975"/>
                </a:cubicBezTo>
                <a:cubicBezTo>
                  <a:pt x="843944" y="692193"/>
                  <a:pt x="842607" y="695282"/>
                  <a:pt x="841688" y="698500"/>
                </a:cubicBezTo>
                <a:cubicBezTo>
                  <a:pt x="840489" y="702696"/>
                  <a:pt x="839712" y="707004"/>
                  <a:pt x="838513" y="711200"/>
                </a:cubicBezTo>
                <a:cubicBezTo>
                  <a:pt x="837594" y="714418"/>
                  <a:pt x="836257" y="717507"/>
                  <a:pt x="835338" y="720725"/>
                </a:cubicBezTo>
                <a:cubicBezTo>
                  <a:pt x="833577" y="726889"/>
                  <a:pt x="832538" y="738747"/>
                  <a:pt x="825813" y="742950"/>
                </a:cubicBezTo>
                <a:cubicBezTo>
                  <a:pt x="820660" y="746171"/>
                  <a:pt x="801498" y="750616"/>
                  <a:pt x="794063" y="752475"/>
                </a:cubicBezTo>
                <a:cubicBezTo>
                  <a:pt x="762313" y="750358"/>
                  <a:pt x="730428" y="749738"/>
                  <a:pt x="698813" y="746125"/>
                </a:cubicBezTo>
                <a:cubicBezTo>
                  <a:pt x="685973" y="744658"/>
                  <a:pt x="680118" y="736837"/>
                  <a:pt x="670238" y="730250"/>
                </a:cubicBezTo>
                <a:cubicBezTo>
                  <a:pt x="665103" y="726827"/>
                  <a:pt x="659300" y="724428"/>
                  <a:pt x="654363" y="720725"/>
                </a:cubicBezTo>
                <a:cubicBezTo>
                  <a:pt x="650771" y="718031"/>
                  <a:pt x="648287" y="714075"/>
                  <a:pt x="644838" y="711200"/>
                </a:cubicBezTo>
                <a:cubicBezTo>
                  <a:pt x="641907" y="708757"/>
                  <a:pt x="638244" y="707293"/>
                  <a:pt x="635313" y="704850"/>
                </a:cubicBezTo>
                <a:cubicBezTo>
                  <a:pt x="610867" y="684478"/>
                  <a:pt x="639912" y="704741"/>
                  <a:pt x="616263" y="688975"/>
                </a:cubicBezTo>
                <a:cubicBezTo>
                  <a:pt x="614146" y="685800"/>
                  <a:pt x="612893" y="681834"/>
                  <a:pt x="609913" y="679450"/>
                </a:cubicBezTo>
                <a:cubicBezTo>
                  <a:pt x="607300" y="677359"/>
                  <a:pt x="603381" y="677772"/>
                  <a:pt x="600388" y="676275"/>
                </a:cubicBezTo>
                <a:cubicBezTo>
                  <a:pt x="596975" y="674568"/>
                  <a:pt x="593794" y="672368"/>
                  <a:pt x="590863" y="669925"/>
                </a:cubicBezTo>
                <a:cubicBezTo>
                  <a:pt x="575008" y="656712"/>
                  <a:pt x="588552" y="662805"/>
                  <a:pt x="571813" y="657225"/>
                </a:cubicBezTo>
                <a:cubicBezTo>
                  <a:pt x="568638" y="654050"/>
                  <a:pt x="566024" y="650191"/>
                  <a:pt x="562288" y="647700"/>
                </a:cubicBezTo>
                <a:cubicBezTo>
                  <a:pt x="559503" y="645844"/>
                  <a:pt x="556030" y="645251"/>
                  <a:pt x="552763" y="644525"/>
                </a:cubicBezTo>
                <a:cubicBezTo>
                  <a:pt x="546479" y="643128"/>
                  <a:pt x="540047" y="642502"/>
                  <a:pt x="533713" y="641350"/>
                </a:cubicBezTo>
                <a:cubicBezTo>
                  <a:pt x="528404" y="640385"/>
                  <a:pt x="523130" y="639233"/>
                  <a:pt x="517838" y="638175"/>
                </a:cubicBezTo>
                <a:cubicBezTo>
                  <a:pt x="487146" y="639233"/>
                  <a:pt x="456361" y="638727"/>
                  <a:pt x="425763" y="641350"/>
                </a:cubicBezTo>
                <a:cubicBezTo>
                  <a:pt x="419094" y="641922"/>
                  <a:pt x="406713" y="647700"/>
                  <a:pt x="406713" y="647700"/>
                </a:cubicBezTo>
                <a:cubicBezTo>
                  <a:pt x="403538" y="650875"/>
                  <a:pt x="400842" y="654615"/>
                  <a:pt x="397188" y="657225"/>
                </a:cubicBezTo>
                <a:cubicBezTo>
                  <a:pt x="393337" y="659976"/>
                  <a:pt x="387835" y="660228"/>
                  <a:pt x="384488" y="663575"/>
                </a:cubicBezTo>
                <a:cubicBezTo>
                  <a:pt x="373571" y="674492"/>
                  <a:pt x="372606" y="680172"/>
                  <a:pt x="368613" y="692150"/>
                </a:cubicBezTo>
                <a:cubicBezTo>
                  <a:pt x="369671" y="709083"/>
                  <a:pt x="368293" y="726348"/>
                  <a:pt x="371788" y="742950"/>
                </a:cubicBezTo>
                <a:cubicBezTo>
                  <a:pt x="372713" y="747344"/>
                  <a:pt x="378438" y="749026"/>
                  <a:pt x="381313" y="752475"/>
                </a:cubicBezTo>
                <a:cubicBezTo>
                  <a:pt x="383756" y="755406"/>
                  <a:pt x="385956" y="758587"/>
                  <a:pt x="387663" y="762000"/>
                </a:cubicBezTo>
                <a:cubicBezTo>
                  <a:pt x="389160" y="764993"/>
                  <a:pt x="388747" y="768912"/>
                  <a:pt x="390838" y="771525"/>
                </a:cubicBezTo>
                <a:cubicBezTo>
                  <a:pt x="393222" y="774505"/>
                  <a:pt x="397188" y="775758"/>
                  <a:pt x="400363" y="777875"/>
                </a:cubicBezTo>
                <a:cubicBezTo>
                  <a:pt x="419042" y="805893"/>
                  <a:pt x="390393" y="761110"/>
                  <a:pt x="413063" y="806450"/>
                </a:cubicBezTo>
                <a:cubicBezTo>
                  <a:pt x="421120" y="822563"/>
                  <a:pt x="416788" y="815212"/>
                  <a:pt x="425763" y="828675"/>
                </a:cubicBezTo>
                <a:cubicBezTo>
                  <a:pt x="426821" y="832908"/>
                  <a:pt x="427219" y="837364"/>
                  <a:pt x="428938" y="841375"/>
                </a:cubicBezTo>
                <a:cubicBezTo>
                  <a:pt x="432565" y="849837"/>
                  <a:pt x="442073" y="857685"/>
                  <a:pt x="447988" y="863600"/>
                </a:cubicBezTo>
                <a:cubicBezTo>
                  <a:pt x="449046" y="866775"/>
                  <a:pt x="449307" y="870340"/>
                  <a:pt x="451163" y="873125"/>
                </a:cubicBezTo>
                <a:cubicBezTo>
                  <a:pt x="461132" y="888079"/>
                  <a:pt x="460113" y="876593"/>
                  <a:pt x="467038" y="892175"/>
                </a:cubicBezTo>
                <a:cubicBezTo>
                  <a:pt x="469756" y="898292"/>
                  <a:pt x="473388" y="911225"/>
                  <a:pt x="473388" y="911225"/>
                </a:cubicBezTo>
                <a:cubicBezTo>
                  <a:pt x="472477" y="920331"/>
                  <a:pt x="472759" y="941058"/>
                  <a:pt x="467038" y="952500"/>
                </a:cubicBezTo>
                <a:cubicBezTo>
                  <a:pt x="465331" y="955913"/>
                  <a:pt x="463386" y="959327"/>
                  <a:pt x="460688" y="962025"/>
                </a:cubicBezTo>
                <a:cubicBezTo>
                  <a:pt x="457003" y="965710"/>
                  <a:pt x="442447" y="973231"/>
                  <a:pt x="438463" y="974725"/>
                </a:cubicBezTo>
                <a:cubicBezTo>
                  <a:pt x="434377" y="976257"/>
                  <a:pt x="429903" y="976520"/>
                  <a:pt x="425763" y="977900"/>
                </a:cubicBezTo>
                <a:cubicBezTo>
                  <a:pt x="417023" y="980813"/>
                  <a:pt x="409280" y="985196"/>
                  <a:pt x="400363" y="987425"/>
                </a:cubicBezTo>
                <a:cubicBezTo>
                  <a:pt x="395128" y="988734"/>
                  <a:pt x="389723" y="989291"/>
                  <a:pt x="384488" y="990600"/>
                </a:cubicBezTo>
                <a:cubicBezTo>
                  <a:pt x="381241" y="991412"/>
                  <a:pt x="378192" y="992894"/>
                  <a:pt x="374963" y="993775"/>
                </a:cubicBezTo>
                <a:cubicBezTo>
                  <a:pt x="366543" y="996071"/>
                  <a:pt x="357842" y="997365"/>
                  <a:pt x="349563" y="1000125"/>
                </a:cubicBezTo>
                <a:lnTo>
                  <a:pt x="330513" y="1006475"/>
                </a:lnTo>
                <a:cubicBezTo>
                  <a:pt x="300880" y="1005417"/>
                  <a:pt x="271005" y="1007219"/>
                  <a:pt x="241613" y="1003300"/>
                </a:cubicBezTo>
                <a:cubicBezTo>
                  <a:pt x="237831" y="1002796"/>
                  <a:pt x="238194" y="996218"/>
                  <a:pt x="235263" y="993775"/>
                </a:cubicBezTo>
                <a:cubicBezTo>
                  <a:pt x="231627" y="990745"/>
                  <a:pt x="226414" y="990176"/>
                  <a:pt x="222563" y="987425"/>
                </a:cubicBezTo>
                <a:cubicBezTo>
                  <a:pt x="218909" y="984815"/>
                  <a:pt x="216630" y="980594"/>
                  <a:pt x="213038" y="977900"/>
                </a:cubicBezTo>
                <a:cubicBezTo>
                  <a:pt x="206103" y="972699"/>
                  <a:pt x="190543" y="966036"/>
                  <a:pt x="184463" y="958850"/>
                </a:cubicBezTo>
                <a:cubicBezTo>
                  <a:pt x="126179" y="889969"/>
                  <a:pt x="184419" y="953500"/>
                  <a:pt x="152713" y="911225"/>
                </a:cubicBezTo>
                <a:cubicBezTo>
                  <a:pt x="150019" y="907633"/>
                  <a:pt x="145763" y="905378"/>
                  <a:pt x="143188" y="901700"/>
                </a:cubicBezTo>
                <a:cubicBezTo>
                  <a:pt x="138295" y="894710"/>
                  <a:pt x="135069" y="886674"/>
                  <a:pt x="130488" y="879475"/>
                </a:cubicBezTo>
                <a:cubicBezTo>
                  <a:pt x="127647" y="875011"/>
                  <a:pt x="123533" y="871401"/>
                  <a:pt x="120963" y="866775"/>
                </a:cubicBezTo>
                <a:cubicBezTo>
                  <a:pt x="116005" y="857850"/>
                  <a:pt x="111861" y="840845"/>
                  <a:pt x="108263" y="831850"/>
                </a:cubicBezTo>
                <a:cubicBezTo>
                  <a:pt x="101867" y="815859"/>
                  <a:pt x="103200" y="822990"/>
                  <a:pt x="95563" y="809625"/>
                </a:cubicBezTo>
                <a:cubicBezTo>
                  <a:pt x="90412" y="800610"/>
                  <a:pt x="86487" y="788982"/>
                  <a:pt x="79688" y="781050"/>
                </a:cubicBezTo>
                <a:cubicBezTo>
                  <a:pt x="77205" y="778153"/>
                  <a:pt x="73338" y="776817"/>
                  <a:pt x="70163" y="774700"/>
                </a:cubicBezTo>
                <a:lnTo>
                  <a:pt x="57463" y="755650"/>
                </a:lnTo>
                <a:cubicBezTo>
                  <a:pt x="55346" y="752475"/>
                  <a:pt x="53811" y="748823"/>
                  <a:pt x="51113" y="746125"/>
                </a:cubicBezTo>
                <a:cubicBezTo>
                  <a:pt x="47938" y="742950"/>
                  <a:pt x="44345" y="740144"/>
                  <a:pt x="41588" y="736600"/>
                </a:cubicBezTo>
                <a:cubicBezTo>
                  <a:pt x="36903" y="730576"/>
                  <a:pt x="32301" y="724376"/>
                  <a:pt x="28888" y="717550"/>
                </a:cubicBezTo>
                <a:cubicBezTo>
                  <a:pt x="26771" y="713317"/>
                  <a:pt x="25568" y="708486"/>
                  <a:pt x="22538" y="704850"/>
                </a:cubicBezTo>
                <a:cubicBezTo>
                  <a:pt x="20095" y="701919"/>
                  <a:pt x="16188" y="700617"/>
                  <a:pt x="13013" y="698500"/>
                </a:cubicBezTo>
                <a:cubicBezTo>
                  <a:pt x="-3860" y="673190"/>
                  <a:pt x="-1084" y="688214"/>
                  <a:pt x="3488" y="669925"/>
                </a:cubicBezTo>
                <a:cubicBezTo>
                  <a:pt x="3745" y="668898"/>
                  <a:pt x="3488" y="667808"/>
                  <a:pt x="3488" y="66675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435350" y="3420727"/>
            <a:ext cx="1162050" cy="341648"/>
          </a:xfrm>
          <a:custGeom>
            <a:avLst/>
            <a:gdLst>
              <a:gd name="connsiteX0" fmla="*/ 0 w 1162050"/>
              <a:gd name="connsiteY0" fmla="*/ 341648 h 341648"/>
              <a:gd name="connsiteX1" fmla="*/ 50800 w 1162050"/>
              <a:gd name="connsiteY1" fmla="*/ 338473 h 341648"/>
              <a:gd name="connsiteX2" fmla="*/ 53975 w 1162050"/>
              <a:gd name="connsiteY2" fmla="*/ 325773 h 341648"/>
              <a:gd name="connsiteX3" fmla="*/ 66675 w 1162050"/>
              <a:gd name="connsiteY3" fmla="*/ 300373 h 341648"/>
              <a:gd name="connsiteX4" fmla="*/ 69850 w 1162050"/>
              <a:gd name="connsiteY4" fmla="*/ 290848 h 341648"/>
              <a:gd name="connsiteX5" fmla="*/ 76200 w 1162050"/>
              <a:gd name="connsiteY5" fmla="*/ 281323 h 341648"/>
              <a:gd name="connsiteX6" fmla="*/ 82550 w 1162050"/>
              <a:gd name="connsiteY6" fmla="*/ 262273 h 341648"/>
              <a:gd name="connsiteX7" fmla="*/ 85725 w 1162050"/>
              <a:gd name="connsiteY7" fmla="*/ 252748 h 341648"/>
              <a:gd name="connsiteX8" fmla="*/ 82550 w 1162050"/>
              <a:gd name="connsiteY8" fmla="*/ 214648 h 341648"/>
              <a:gd name="connsiteX9" fmla="*/ 76200 w 1162050"/>
              <a:gd name="connsiteY9" fmla="*/ 205123 h 341648"/>
              <a:gd name="connsiteX10" fmla="*/ 73025 w 1162050"/>
              <a:gd name="connsiteY10" fmla="*/ 195598 h 341648"/>
              <a:gd name="connsiteX11" fmla="*/ 76200 w 1162050"/>
              <a:gd name="connsiteY11" fmla="*/ 186073 h 341648"/>
              <a:gd name="connsiteX12" fmla="*/ 104775 w 1162050"/>
              <a:gd name="connsiteY12" fmla="*/ 170198 h 341648"/>
              <a:gd name="connsiteX13" fmla="*/ 120650 w 1162050"/>
              <a:gd name="connsiteY13" fmla="*/ 154323 h 341648"/>
              <a:gd name="connsiteX14" fmla="*/ 127000 w 1162050"/>
              <a:gd name="connsiteY14" fmla="*/ 144798 h 341648"/>
              <a:gd name="connsiteX15" fmla="*/ 146050 w 1162050"/>
              <a:gd name="connsiteY15" fmla="*/ 132098 h 341648"/>
              <a:gd name="connsiteX16" fmla="*/ 155575 w 1162050"/>
              <a:gd name="connsiteY16" fmla="*/ 125748 h 341648"/>
              <a:gd name="connsiteX17" fmla="*/ 165100 w 1162050"/>
              <a:gd name="connsiteY17" fmla="*/ 119398 h 341648"/>
              <a:gd name="connsiteX18" fmla="*/ 187325 w 1162050"/>
              <a:gd name="connsiteY18" fmla="*/ 103523 h 341648"/>
              <a:gd name="connsiteX19" fmla="*/ 200025 w 1162050"/>
              <a:gd name="connsiteY19" fmla="*/ 97173 h 341648"/>
              <a:gd name="connsiteX20" fmla="*/ 209550 w 1162050"/>
              <a:gd name="connsiteY20" fmla="*/ 90823 h 341648"/>
              <a:gd name="connsiteX21" fmla="*/ 228600 w 1162050"/>
              <a:gd name="connsiteY21" fmla="*/ 84473 h 341648"/>
              <a:gd name="connsiteX22" fmla="*/ 257175 w 1162050"/>
              <a:gd name="connsiteY22" fmla="*/ 71773 h 341648"/>
              <a:gd name="connsiteX23" fmla="*/ 295275 w 1162050"/>
              <a:gd name="connsiteY23" fmla="*/ 65423 h 341648"/>
              <a:gd name="connsiteX24" fmla="*/ 339725 w 1162050"/>
              <a:gd name="connsiteY24" fmla="*/ 59073 h 341648"/>
              <a:gd name="connsiteX25" fmla="*/ 349250 w 1162050"/>
              <a:gd name="connsiteY25" fmla="*/ 55898 h 341648"/>
              <a:gd name="connsiteX26" fmla="*/ 365125 w 1162050"/>
              <a:gd name="connsiteY26" fmla="*/ 52723 h 341648"/>
              <a:gd name="connsiteX27" fmla="*/ 377825 w 1162050"/>
              <a:gd name="connsiteY27" fmla="*/ 46373 h 341648"/>
              <a:gd name="connsiteX28" fmla="*/ 387350 w 1162050"/>
              <a:gd name="connsiteY28" fmla="*/ 43198 h 341648"/>
              <a:gd name="connsiteX29" fmla="*/ 393700 w 1162050"/>
              <a:gd name="connsiteY29" fmla="*/ 33673 h 341648"/>
              <a:gd name="connsiteX30" fmla="*/ 412750 w 1162050"/>
              <a:gd name="connsiteY30" fmla="*/ 17798 h 341648"/>
              <a:gd name="connsiteX31" fmla="*/ 434975 w 1162050"/>
              <a:gd name="connsiteY31" fmla="*/ 11448 h 341648"/>
              <a:gd name="connsiteX32" fmla="*/ 444500 w 1162050"/>
              <a:gd name="connsiteY32" fmla="*/ 5098 h 341648"/>
              <a:gd name="connsiteX33" fmla="*/ 463550 w 1162050"/>
              <a:gd name="connsiteY33" fmla="*/ 17798 h 341648"/>
              <a:gd name="connsiteX34" fmla="*/ 473075 w 1162050"/>
              <a:gd name="connsiteY34" fmla="*/ 20973 h 341648"/>
              <a:gd name="connsiteX35" fmla="*/ 501650 w 1162050"/>
              <a:gd name="connsiteY35" fmla="*/ 49548 h 341648"/>
              <a:gd name="connsiteX36" fmla="*/ 511175 w 1162050"/>
              <a:gd name="connsiteY36" fmla="*/ 59073 h 341648"/>
              <a:gd name="connsiteX37" fmla="*/ 520700 w 1162050"/>
              <a:gd name="connsiteY37" fmla="*/ 68598 h 341648"/>
              <a:gd name="connsiteX38" fmla="*/ 542925 w 1162050"/>
              <a:gd name="connsiteY38" fmla="*/ 84473 h 341648"/>
              <a:gd name="connsiteX39" fmla="*/ 546100 w 1162050"/>
              <a:gd name="connsiteY39" fmla="*/ 93998 h 341648"/>
              <a:gd name="connsiteX40" fmla="*/ 549275 w 1162050"/>
              <a:gd name="connsiteY40" fmla="*/ 119398 h 341648"/>
              <a:gd name="connsiteX41" fmla="*/ 558800 w 1162050"/>
              <a:gd name="connsiteY41" fmla="*/ 132098 h 341648"/>
              <a:gd name="connsiteX42" fmla="*/ 587375 w 1162050"/>
              <a:gd name="connsiteY42" fmla="*/ 154323 h 341648"/>
              <a:gd name="connsiteX43" fmla="*/ 619125 w 1162050"/>
              <a:gd name="connsiteY43" fmla="*/ 167023 h 341648"/>
              <a:gd name="connsiteX44" fmla="*/ 628650 w 1162050"/>
              <a:gd name="connsiteY44" fmla="*/ 170198 h 341648"/>
              <a:gd name="connsiteX45" fmla="*/ 663575 w 1162050"/>
              <a:gd name="connsiteY45" fmla="*/ 167023 h 341648"/>
              <a:gd name="connsiteX46" fmla="*/ 676275 w 1162050"/>
              <a:gd name="connsiteY46" fmla="*/ 163848 h 341648"/>
              <a:gd name="connsiteX47" fmla="*/ 708025 w 1162050"/>
              <a:gd name="connsiteY47" fmla="*/ 160673 h 341648"/>
              <a:gd name="connsiteX48" fmla="*/ 752475 w 1162050"/>
              <a:gd name="connsiteY48" fmla="*/ 151148 h 341648"/>
              <a:gd name="connsiteX49" fmla="*/ 765175 w 1162050"/>
              <a:gd name="connsiteY49" fmla="*/ 132098 h 341648"/>
              <a:gd name="connsiteX50" fmla="*/ 774700 w 1162050"/>
              <a:gd name="connsiteY50" fmla="*/ 113048 h 341648"/>
              <a:gd name="connsiteX51" fmla="*/ 793750 w 1162050"/>
              <a:gd name="connsiteY51" fmla="*/ 103523 h 341648"/>
              <a:gd name="connsiteX52" fmla="*/ 803275 w 1162050"/>
              <a:gd name="connsiteY52" fmla="*/ 97173 h 341648"/>
              <a:gd name="connsiteX53" fmla="*/ 835025 w 1162050"/>
              <a:gd name="connsiteY53" fmla="*/ 87648 h 341648"/>
              <a:gd name="connsiteX54" fmla="*/ 854075 w 1162050"/>
              <a:gd name="connsiteY54" fmla="*/ 84473 h 341648"/>
              <a:gd name="connsiteX55" fmla="*/ 866775 w 1162050"/>
              <a:gd name="connsiteY55" fmla="*/ 81298 h 341648"/>
              <a:gd name="connsiteX56" fmla="*/ 895350 w 1162050"/>
              <a:gd name="connsiteY56" fmla="*/ 84473 h 341648"/>
              <a:gd name="connsiteX57" fmla="*/ 917575 w 1162050"/>
              <a:gd name="connsiteY57" fmla="*/ 100348 h 341648"/>
              <a:gd name="connsiteX58" fmla="*/ 927100 w 1162050"/>
              <a:gd name="connsiteY58" fmla="*/ 103523 h 341648"/>
              <a:gd name="connsiteX59" fmla="*/ 936625 w 1162050"/>
              <a:gd name="connsiteY59" fmla="*/ 97173 h 341648"/>
              <a:gd name="connsiteX60" fmla="*/ 962025 w 1162050"/>
              <a:gd name="connsiteY60" fmla="*/ 68598 h 341648"/>
              <a:gd name="connsiteX61" fmla="*/ 981075 w 1162050"/>
              <a:gd name="connsiteY61" fmla="*/ 55898 h 341648"/>
              <a:gd name="connsiteX62" fmla="*/ 996950 w 1162050"/>
              <a:gd name="connsiteY62" fmla="*/ 46373 h 341648"/>
              <a:gd name="connsiteX63" fmla="*/ 1016000 w 1162050"/>
              <a:gd name="connsiteY63" fmla="*/ 33673 h 341648"/>
              <a:gd name="connsiteX64" fmla="*/ 1028700 w 1162050"/>
              <a:gd name="connsiteY64" fmla="*/ 27323 h 341648"/>
              <a:gd name="connsiteX65" fmla="*/ 1047750 w 1162050"/>
              <a:gd name="connsiteY65" fmla="*/ 14623 h 341648"/>
              <a:gd name="connsiteX66" fmla="*/ 1057275 w 1162050"/>
              <a:gd name="connsiteY66" fmla="*/ 8273 h 341648"/>
              <a:gd name="connsiteX67" fmla="*/ 1079500 w 1162050"/>
              <a:gd name="connsiteY67" fmla="*/ 5098 h 341648"/>
              <a:gd name="connsiteX68" fmla="*/ 1127125 w 1162050"/>
              <a:gd name="connsiteY68" fmla="*/ 5098 h 341648"/>
              <a:gd name="connsiteX69" fmla="*/ 1139825 w 1162050"/>
              <a:gd name="connsiteY69" fmla="*/ 14623 h 341648"/>
              <a:gd name="connsiteX70" fmla="*/ 1152525 w 1162050"/>
              <a:gd name="connsiteY70" fmla="*/ 20973 h 341648"/>
              <a:gd name="connsiteX71" fmla="*/ 1162050 w 1162050"/>
              <a:gd name="connsiteY71" fmla="*/ 24148 h 3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62050" h="341648">
                <a:moveTo>
                  <a:pt x="0" y="341648"/>
                </a:moveTo>
                <a:cubicBezTo>
                  <a:pt x="16933" y="340590"/>
                  <a:pt x="34523" y="343260"/>
                  <a:pt x="50800" y="338473"/>
                </a:cubicBezTo>
                <a:cubicBezTo>
                  <a:pt x="54986" y="337242"/>
                  <a:pt x="53028" y="330033"/>
                  <a:pt x="53975" y="325773"/>
                </a:cubicBezTo>
                <a:cubicBezTo>
                  <a:pt x="58610" y="304916"/>
                  <a:pt x="52852" y="314196"/>
                  <a:pt x="66675" y="300373"/>
                </a:cubicBezTo>
                <a:cubicBezTo>
                  <a:pt x="67733" y="297198"/>
                  <a:pt x="68353" y="293841"/>
                  <a:pt x="69850" y="290848"/>
                </a:cubicBezTo>
                <a:cubicBezTo>
                  <a:pt x="71557" y="287435"/>
                  <a:pt x="74650" y="284810"/>
                  <a:pt x="76200" y="281323"/>
                </a:cubicBezTo>
                <a:cubicBezTo>
                  <a:pt x="78918" y="275206"/>
                  <a:pt x="80433" y="268623"/>
                  <a:pt x="82550" y="262273"/>
                </a:cubicBezTo>
                <a:lnTo>
                  <a:pt x="85725" y="252748"/>
                </a:lnTo>
                <a:cubicBezTo>
                  <a:pt x="84667" y="240048"/>
                  <a:pt x="85049" y="227145"/>
                  <a:pt x="82550" y="214648"/>
                </a:cubicBezTo>
                <a:cubicBezTo>
                  <a:pt x="81802" y="210906"/>
                  <a:pt x="77907" y="208536"/>
                  <a:pt x="76200" y="205123"/>
                </a:cubicBezTo>
                <a:cubicBezTo>
                  <a:pt x="74703" y="202130"/>
                  <a:pt x="74083" y="198773"/>
                  <a:pt x="73025" y="195598"/>
                </a:cubicBezTo>
                <a:cubicBezTo>
                  <a:pt x="74083" y="192423"/>
                  <a:pt x="73833" y="188440"/>
                  <a:pt x="76200" y="186073"/>
                </a:cubicBezTo>
                <a:cubicBezTo>
                  <a:pt x="87117" y="175156"/>
                  <a:pt x="92797" y="174191"/>
                  <a:pt x="104775" y="170198"/>
                </a:cubicBezTo>
                <a:cubicBezTo>
                  <a:pt x="121708" y="144798"/>
                  <a:pt x="99483" y="175490"/>
                  <a:pt x="120650" y="154323"/>
                </a:cubicBezTo>
                <a:cubicBezTo>
                  <a:pt x="123348" y="151625"/>
                  <a:pt x="124128" y="147311"/>
                  <a:pt x="127000" y="144798"/>
                </a:cubicBezTo>
                <a:cubicBezTo>
                  <a:pt x="132743" y="139772"/>
                  <a:pt x="139700" y="136331"/>
                  <a:pt x="146050" y="132098"/>
                </a:cubicBezTo>
                <a:lnTo>
                  <a:pt x="155575" y="125748"/>
                </a:lnTo>
                <a:cubicBezTo>
                  <a:pt x="158750" y="123631"/>
                  <a:pt x="162047" y="121688"/>
                  <a:pt x="165100" y="119398"/>
                </a:cubicBezTo>
                <a:cubicBezTo>
                  <a:pt x="170552" y="115309"/>
                  <a:pt x="180825" y="107237"/>
                  <a:pt x="187325" y="103523"/>
                </a:cubicBezTo>
                <a:cubicBezTo>
                  <a:pt x="191434" y="101175"/>
                  <a:pt x="195916" y="99521"/>
                  <a:pt x="200025" y="97173"/>
                </a:cubicBezTo>
                <a:cubicBezTo>
                  <a:pt x="203338" y="95280"/>
                  <a:pt x="206063" y="92373"/>
                  <a:pt x="209550" y="90823"/>
                </a:cubicBezTo>
                <a:cubicBezTo>
                  <a:pt x="215667" y="88105"/>
                  <a:pt x="223031" y="88186"/>
                  <a:pt x="228600" y="84473"/>
                </a:cubicBezTo>
                <a:cubicBezTo>
                  <a:pt x="239386" y="77282"/>
                  <a:pt x="242062" y="74292"/>
                  <a:pt x="257175" y="71773"/>
                </a:cubicBezTo>
                <a:cubicBezTo>
                  <a:pt x="269875" y="69656"/>
                  <a:pt x="282499" y="67020"/>
                  <a:pt x="295275" y="65423"/>
                </a:cubicBezTo>
                <a:cubicBezTo>
                  <a:pt x="306260" y="64050"/>
                  <a:pt x="327954" y="61689"/>
                  <a:pt x="339725" y="59073"/>
                </a:cubicBezTo>
                <a:cubicBezTo>
                  <a:pt x="342992" y="58347"/>
                  <a:pt x="346003" y="56710"/>
                  <a:pt x="349250" y="55898"/>
                </a:cubicBezTo>
                <a:cubicBezTo>
                  <a:pt x="354485" y="54589"/>
                  <a:pt x="359833" y="53781"/>
                  <a:pt x="365125" y="52723"/>
                </a:cubicBezTo>
                <a:cubicBezTo>
                  <a:pt x="369358" y="50606"/>
                  <a:pt x="373475" y="48237"/>
                  <a:pt x="377825" y="46373"/>
                </a:cubicBezTo>
                <a:cubicBezTo>
                  <a:pt x="380901" y="45055"/>
                  <a:pt x="384737" y="45289"/>
                  <a:pt x="387350" y="43198"/>
                </a:cubicBezTo>
                <a:cubicBezTo>
                  <a:pt x="390330" y="40814"/>
                  <a:pt x="391257" y="36604"/>
                  <a:pt x="393700" y="33673"/>
                </a:cubicBezTo>
                <a:cubicBezTo>
                  <a:pt x="397938" y="28587"/>
                  <a:pt x="406275" y="20573"/>
                  <a:pt x="412750" y="17798"/>
                </a:cubicBezTo>
                <a:cubicBezTo>
                  <a:pt x="426992" y="11694"/>
                  <a:pt x="422618" y="17627"/>
                  <a:pt x="434975" y="11448"/>
                </a:cubicBezTo>
                <a:cubicBezTo>
                  <a:pt x="438388" y="9741"/>
                  <a:pt x="441325" y="7215"/>
                  <a:pt x="444500" y="5098"/>
                </a:cubicBezTo>
                <a:cubicBezTo>
                  <a:pt x="467148" y="12647"/>
                  <a:pt x="439767" y="1943"/>
                  <a:pt x="463550" y="17798"/>
                </a:cubicBezTo>
                <a:cubicBezTo>
                  <a:pt x="466335" y="19654"/>
                  <a:pt x="469900" y="19915"/>
                  <a:pt x="473075" y="20973"/>
                </a:cubicBezTo>
                <a:lnTo>
                  <a:pt x="501650" y="49548"/>
                </a:lnTo>
                <a:lnTo>
                  <a:pt x="511175" y="59073"/>
                </a:lnTo>
                <a:cubicBezTo>
                  <a:pt x="514350" y="62248"/>
                  <a:pt x="516964" y="66107"/>
                  <a:pt x="520700" y="68598"/>
                </a:cubicBezTo>
                <a:cubicBezTo>
                  <a:pt x="534628" y="77883"/>
                  <a:pt x="527172" y="72658"/>
                  <a:pt x="542925" y="84473"/>
                </a:cubicBezTo>
                <a:cubicBezTo>
                  <a:pt x="543983" y="87648"/>
                  <a:pt x="545501" y="90705"/>
                  <a:pt x="546100" y="93998"/>
                </a:cubicBezTo>
                <a:cubicBezTo>
                  <a:pt x="547626" y="102393"/>
                  <a:pt x="546577" y="111303"/>
                  <a:pt x="549275" y="119398"/>
                </a:cubicBezTo>
                <a:cubicBezTo>
                  <a:pt x="550948" y="124418"/>
                  <a:pt x="555356" y="128080"/>
                  <a:pt x="558800" y="132098"/>
                </a:cubicBezTo>
                <a:cubicBezTo>
                  <a:pt x="566640" y="141244"/>
                  <a:pt x="576626" y="148948"/>
                  <a:pt x="587375" y="154323"/>
                </a:cubicBezTo>
                <a:cubicBezTo>
                  <a:pt x="606062" y="163666"/>
                  <a:pt x="595585" y="159176"/>
                  <a:pt x="619125" y="167023"/>
                </a:cubicBezTo>
                <a:lnTo>
                  <a:pt x="628650" y="170198"/>
                </a:lnTo>
                <a:cubicBezTo>
                  <a:pt x="640292" y="169140"/>
                  <a:pt x="651988" y="168568"/>
                  <a:pt x="663575" y="167023"/>
                </a:cubicBezTo>
                <a:cubicBezTo>
                  <a:pt x="667900" y="166446"/>
                  <a:pt x="671955" y="164465"/>
                  <a:pt x="676275" y="163848"/>
                </a:cubicBezTo>
                <a:cubicBezTo>
                  <a:pt x="686804" y="162344"/>
                  <a:pt x="697442" y="161731"/>
                  <a:pt x="708025" y="160673"/>
                </a:cubicBezTo>
                <a:cubicBezTo>
                  <a:pt x="739670" y="152762"/>
                  <a:pt x="724817" y="155758"/>
                  <a:pt x="752475" y="151148"/>
                </a:cubicBezTo>
                <a:cubicBezTo>
                  <a:pt x="756708" y="144798"/>
                  <a:pt x="762762" y="139338"/>
                  <a:pt x="765175" y="132098"/>
                </a:cubicBezTo>
                <a:cubicBezTo>
                  <a:pt x="767757" y="124351"/>
                  <a:pt x="768545" y="119203"/>
                  <a:pt x="774700" y="113048"/>
                </a:cubicBezTo>
                <a:cubicBezTo>
                  <a:pt x="783799" y="103949"/>
                  <a:pt x="783421" y="108688"/>
                  <a:pt x="793750" y="103523"/>
                </a:cubicBezTo>
                <a:cubicBezTo>
                  <a:pt x="797163" y="101816"/>
                  <a:pt x="799788" y="98723"/>
                  <a:pt x="803275" y="97173"/>
                </a:cubicBezTo>
                <a:cubicBezTo>
                  <a:pt x="809902" y="94228"/>
                  <a:pt x="826629" y="89327"/>
                  <a:pt x="835025" y="87648"/>
                </a:cubicBezTo>
                <a:cubicBezTo>
                  <a:pt x="841338" y="86385"/>
                  <a:pt x="847762" y="85736"/>
                  <a:pt x="854075" y="84473"/>
                </a:cubicBezTo>
                <a:cubicBezTo>
                  <a:pt x="858354" y="83617"/>
                  <a:pt x="862542" y="82356"/>
                  <a:pt x="866775" y="81298"/>
                </a:cubicBezTo>
                <a:cubicBezTo>
                  <a:pt x="876300" y="82356"/>
                  <a:pt x="886012" y="82318"/>
                  <a:pt x="895350" y="84473"/>
                </a:cubicBezTo>
                <a:cubicBezTo>
                  <a:pt x="912117" y="88342"/>
                  <a:pt x="904655" y="91735"/>
                  <a:pt x="917575" y="100348"/>
                </a:cubicBezTo>
                <a:cubicBezTo>
                  <a:pt x="920360" y="102204"/>
                  <a:pt x="923925" y="102465"/>
                  <a:pt x="927100" y="103523"/>
                </a:cubicBezTo>
                <a:cubicBezTo>
                  <a:pt x="930275" y="101406"/>
                  <a:pt x="933927" y="99871"/>
                  <a:pt x="936625" y="97173"/>
                </a:cubicBezTo>
                <a:cubicBezTo>
                  <a:pt x="955712" y="78086"/>
                  <a:pt x="922024" y="95265"/>
                  <a:pt x="962025" y="68598"/>
                </a:cubicBezTo>
                <a:cubicBezTo>
                  <a:pt x="968375" y="64365"/>
                  <a:pt x="974636" y="59995"/>
                  <a:pt x="981075" y="55898"/>
                </a:cubicBezTo>
                <a:cubicBezTo>
                  <a:pt x="986281" y="52585"/>
                  <a:pt x="991815" y="49796"/>
                  <a:pt x="996950" y="46373"/>
                </a:cubicBezTo>
                <a:cubicBezTo>
                  <a:pt x="1003300" y="42140"/>
                  <a:pt x="1009174" y="37086"/>
                  <a:pt x="1016000" y="33673"/>
                </a:cubicBezTo>
                <a:cubicBezTo>
                  <a:pt x="1020233" y="31556"/>
                  <a:pt x="1024641" y="29758"/>
                  <a:pt x="1028700" y="27323"/>
                </a:cubicBezTo>
                <a:cubicBezTo>
                  <a:pt x="1035244" y="23396"/>
                  <a:pt x="1041400" y="18856"/>
                  <a:pt x="1047750" y="14623"/>
                </a:cubicBezTo>
                <a:cubicBezTo>
                  <a:pt x="1050925" y="12506"/>
                  <a:pt x="1053497" y="8813"/>
                  <a:pt x="1057275" y="8273"/>
                </a:cubicBezTo>
                <a:lnTo>
                  <a:pt x="1079500" y="5098"/>
                </a:lnTo>
                <a:cubicBezTo>
                  <a:pt x="1098006" y="-1071"/>
                  <a:pt x="1097528" y="-2301"/>
                  <a:pt x="1127125" y="5098"/>
                </a:cubicBezTo>
                <a:cubicBezTo>
                  <a:pt x="1132259" y="6381"/>
                  <a:pt x="1135338" y="11818"/>
                  <a:pt x="1139825" y="14623"/>
                </a:cubicBezTo>
                <a:cubicBezTo>
                  <a:pt x="1143839" y="17131"/>
                  <a:pt x="1148175" y="19109"/>
                  <a:pt x="1152525" y="20973"/>
                </a:cubicBezTo>
                <a:cubicBezTo>
                  <a:pt x="1155601" y="22291"/>
                  <a:pt x="1162050" y="24148"/>
                  <a:pt x="1162050" y="2414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19187" y="1916832"/>
            <a:ext cx="697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FFFF"/>
                </a:solidFill>
              </a:rPr>
              <a:t>2025</a:t>
            </a:r>
            <a:endParaRPr lang="cs-CZ" dirty="0">
              <a:solidFill>
                <a:srgbClr val="66FF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2934236"/>
            <a:ext cx="697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FFFF"/>
                </a:solidFill>
              </a:rPr>
              <a:t>2026</a:t>
            </a:r>
            <a:endParaRPr lang="cs-CZ" dirty="0">
              <a:solidFill>
                <a:srgbClr val="66FF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79912" y="4050284"/>
            <a:ext cx="697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6FFFF"/>
                </a:solidFill>
              </a:rPr>
              <a:t>2027</a:t>
            </a:r>
            <a:endParaRPr lang="cs-CZ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Předmět zjišťování (provádí komise ZPH)</a:t>
            </a:r>
          </a:p>
          <a:p>
            <a:pPr lvl="1"/>
            <a:r>
              <a:rPr lang="cs-CZ" dirty="0" smtClean="0"/>
              <a:t>Hranice pozemků</a:t>
            </a:r>
          </a:p>
          <a:p>
            <a:pPr lvl="1"/>
            <a:r>
              <a:rPr lang="cs-CZ" dirty="0" smtClean="0"/>
              <a:t>Obvody budov a obvody vodních děl</a:t>
            </a:r>
          </a:p>
          <a:p>
            <a:pPr lvl="1"/>
            <a:r>
              <a:rPr lang="cs-CZ" dirty="0" smtClean="0"/>
              <a:t>Hranice katastrálního území a hranice obce</a:t>
            </a:r>
          </a:p>
          <a:p>
            <a:r>
              <a:rPr lang="cs-CZ" dirty="0" smtClean="0"/>
              <a:t>Prověřuje se (provádí KP Ostrava)</a:t>
            </a:r>
          </a:p>
          <a:p>
            <a:pPr lvl="1"/>
            <a:r>
              <a:rPr lang="cs-CZ" dirty="0" smtClean="0"/>
              <a:t>Údaje o vlastníku</a:t>
            </a:r>
          </a:p>
          <a:p>
            <a:pPr lvl="1"/>
            <a:r>
              <a:rPr lang="cs-CZ" dirty="0" smtClean="0"/>
              <a:t>Druh a způsob využití pozemku</a:t>
            </a:r>
          </a:p>
          <a:p>
            <a:pPr lvl="1"/>
            <a:r>
              <a:rPr lang="cs-CZ" dirty="0" smtClean="0"/>
              <a:t>Typ a způsob využití stavby</a:t>
            </a:r>
          </a:p>
          <a:p>
            <a:pPr lvl="1"/>
            <a:r>
              <a:rPr lang="cs-CZ" dirty="0" smtClean="0"/>
              <a:t>Popisné číslo budovy nebo evidenční číslo budovy</a:t>
            </a:r>
          </a:p>
          <a:p>
            <a:pPr lvl="1"/>
            <a:r>
              <a:rPr lang="cs-CZ" dirty="0" smtClean="0"/>
              <a:t>Místní názvy a pomístní jména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průběhu hranic (ZPH)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průběhu hranic (ZPH)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ZPH provádí komise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/>
              <a:t>Složení:</a:t>
            </a:r>
          </a:p>
          <a:p>
            <a:pPr lvl="1"/>
            <a:r>
              <a:rPr lang="cs-CZ" dirty="0" smtClean="0"/>
              <a:t>zaměstnanci katastrálního úřadu </a:t>
            </a:r>
          </a:p>
          <a:p>
            <a:pPr marL="320040" lvl="1" indent="0">
              <a:buNone/>
            </a:pPr>
            <a:r>
              <a:rPr lang="cs-CZ" dirty="0" smtClean="0"/>
              <a:t>	</a:t>
            </a:r>
            <a:r>
              <a:rPr lang="cs-CZ" sz="2000" dirty="0" err="1" smtClean="0"/>
              <a:t>Ing.Kamil</a:t>
            </a:r>
            <a:r>
              <a:rPr lang="cs-CZ" sz="2000" dirty="0" smtClean="0"/>
              <a:t> Krbálek, </a:t>
            </a:r>
            <a:r>
              <a:rPr lang="cs-CZ" sz="2000" dirty="0" err="1" smtClean="0"/>
              <a:t>Ing.Silvie</a:t>
            </a:r>
            <a:r>
              <a:rPr lang="cs-CZ" sz="2000" dirty="0" smtClean="0"/>
              <a:t> Kvašná, </a:t>
            </a:r>
            <a:r>
              <a:rPr lang="cs-CZ" sz="2000" dirty="0" err="1" smtClean="0"/>
              <a:t>Ing.Vojtěch</a:t>
            </a:r>
            <a:r>
              <a:rPr lang="cs-CZ" sz="2000" dirty="0" smtClean="0"/>
              <a:t> Hořínek, 	</a:t>
            </a:r>
            <a:r>
              <a:rPr lang="cs-CZ" sz="2000" dirty="0" err="1" smtClean="0"/>
              <a:t>Ing.Zuzana</a:t>
            </a:r>
            <a:r>
              <a:rPr lang="cs-CZ" sz="2000" dirty="0" smtClean="0"/>
              <a:t> Skalbová</a:t>
            </a:r>
          </a:p>
          <a:p>
            <a:pPr lvl="1"/>
            <a:r>
              <a:rPr lang="cs-CZ" dirty="0" smtClean="0"/>
              <a:t>zástupce obce </a:t>
            </a:r>
          </a:p>
          <a:p>
            <a:pPr marL="320040" lvl="1" indent="0">
              <a:buNone/>
            </a:pPr>
            <a:r>
              <a:rPr lang="cs-CZ" dirty="0" smtClean="0"/>
              <a:t>	</a:t>
            </a:r>
            <a:r>
              <a:rPr lang="cs-CZ" sz="2000" dirty="0"/>
              <a:t>Bc. Martin </a:t>
            </a:r>
            <a:r>
              <a:rPr lang="cs-CZ" sz="2000" dirty="0" smtClean="0"/>
              <a:t>Čech</a:t>
            </a:r>
          </a:p>
          <a:p>
            <a:pPr lvl="1"/>
            <a:r>
              <a:rPr lang="cs-CZ" sz="2500" dirty="0" smtClean="0"/>
              <a:t>zástupci </a:t>
            </a:r>
            <a:r>
              <a:rPr lang="cs-CZ" dirty="0"/>
              <a:t>odboru investic a údržby obecního majetku</a:t>
            </a:r>
            <a:r>
              <a:rPr lang="cs-CZ" sz="2500" dirty="0" smtClean="0"/>
              <a:t> </a:t>
            </a:r>
            <a:endParaRPr lang="cs-CZ" sz="2500" dirty="0"/>
          </a:p>
          <a:p>
            <a:pPr marL="320040" lvl="1" indent="0">
              <a:buNone/>
            </a:pPr>
            <a:r>
              <a:rPr lang="cs-CZ" sz="2000" dirty="0" smtClean="0"/>
              <a:t>	Ing</a:t>
            </a:r>
            <a:r>
              <a:rPr lang="cs-CZ" sz="2000" dirty="0"/>
              <a:t>. Hana </a:t>
            </a:r>
            <a:r>
              <a:rPr lang="cs-CZ" sz="2000" dirty="0" err="1"/>
              <a:t>Maliariková</a:t>
            </a:r>
            <a:r>
              <a:rPr lang="cs-CZ" sz="2000" dirty="0"/>
              <a:t>, Ing. Alena Kašparová, </a:t>
            </a:r>
            <a:r>
              <a:rPr lang="cs-CZ" sz="2000" dirty="0" smtClean="0"/>
              <a:t>Mgr. Daniela 	</a:t>
            </a:r>
            <a:r>
              <a:rPr lang="cs-CZ" sz="2000" dirty="0" err="1" smtClean="0"/>
              <a:t>Mročková</a:t>
            </a:r>
            <a:endParaRPr lang="cs-CZ" sz="2000" dirty="0" smtClean="0"/>
          </a:p>
          <a:p>
            <a:pPr lvl="1"/>
            <a:r>
              <a:rPr lang="cs-CZ" dirty="0" smtClean="0"/>
              <a:t>zástupci stavebního úřadu</a:t>
            </a:r>
          </a:p>
          <a:p>
            <a:pPr marL="594360" lvl="2" indent="0">
              <a:buNone/>
            </a:pPr>
            <a:r>
              <a:rPr lang="cs-CZ" dirty="0" smtClean="0"/>
              <a:t>	Ing</a:t>
            </a:r>
            <a:r>
              <a:rPr lang="cs-CZ" dirty="0"/>
              <a:t>. </a:t>
            </a:r>
            <a:r>
              <a:rPr lang="cs-CZ" dirty="0" smtClean="0"/>
              <a:t>Renáta </a:t>
            </a:r>
            <a:r>
              <a:rPr lang="cs-CZ" dirty="0"/>
              <a:t>Palacká, Bc. Lenka Podešvová</a:t>
            </a:r>
          </a:p>
          <a:p>
            <a:pPr lvl="1"/>
            <a:r>
              <a:rPr lang="cs-CZ" dirty="0" smtClean="0"/>
              <a:t>zástupce Lesy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průběhu hranic (ZPH)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cs-CZ" dirty="0" smtClean="0"/>
              <a:t>ZPH probíhá pochůzkou po jednotlivých nemovitostech za účasti vlastníků</a:t>
            </a:r>
          </a:p>
          <a:p>
            <a:r>
              <a:rPr lang="cs-CZ" dirty="0" smtClean="0"/>
              <a:t>Po předchozím oznámení může komise vstupovat na nemovitosti i bez výslovného souhlasu vlastníka (§7 zákona č.200/1994 Sb.)</a:t>
            </a:r>
          </a:p>
          <a:p>
            <a:r>
              <a:rPr lang="cs-CZ" dirty="0" err="1" smtClean="0"/>
              <a:t>Zárověň</a:t>
            </a:r>
            <a:r>
              <a:rPr lang="cs-CZ" dirty="0" smtClean="0"/>
              <a:t> probíhá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zaměření bodů </a:t>
            </a:r>
          </a:p>
          <a:p>
            <a:pPr marL="0" indent="0">
              <a:buNone/>
            </a:pPr>
            <a:r>
              <a:rPr lang="cs-CZ" dirty="0" smtClean="0"/>
              <a:t>   pomocí GPS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2" y="3573016"/>
            <a:ext cx="4260068" cy="31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Pozvání vlastníků na ZPH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Každý vlastník dotčených nemovitostí obdrží datovou zprávou nebo doporučeným dopisem do vlastních rukou </a:t>
            </a:r>
            <a:r>
              <a:rPr lang="cs-CZ" b="1" dirty="0" smtClean="0"/>
              <a:t>pozvánku na určitý den a místo</a:t>
            </a:r>
            <a:r>
              <a:rPr lang="cs-CZ" dirty="0" smtClean="0"/>
              <a:t>, kde bude ZPH probíhat</a:t>
            </a:r>
          </a:p>
          <a:p>
            <a:r>
              <a:rPr lang="cs-CZ" dirty="0" smtClean="0"/>
              <a:t>Pokud dopis nemůže převzít a nevyzvedne si ho ani na poště, bude mu vhozen do schránky</a:t>
            </a:r>
          </a:p>
          <a:p>
            <a:r>
              <a:rPr lang="cs-CZ" dirty="0" smtClean="0"/>
              <a:t>Pokud vlastník nemá schránku nebo se mu prokazatelně nedaří pozvánku doručovat, bude výzva doručena veřejnou vyhláškou na úřední desce katastrálního úřadu</a:t>
            </a:r>
          </a:p>
          <a:p>
            <a:r>
              <a:rPr lang="cs-CZ" dirty="0" smtClean="0"/>
              <a:t>Obeslání proběhne cca 30 dní předem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2045</TotalTime>
  <Words>1248</Words>
  <Application>Microsoft Office PowerPoint</Application>
  <PresentationFormat>Předvádění na obrazovce (4:3)</PresentationFormat>
  <Paragraphs>171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Wingdings 2</vt:lpstr>
      <vt:lpstr>Jmění</vt:lpstr>
      <vt:lpstr>Obnova katastrálního operátu novým mapováním</vt:lpstr>
      <vt:lpstr>Cíl nového mapování</vt:lpstr>
      <vt:lpstr>Užitek pro obec a vlastníky</vt:lpstr>
      <vt:lpstr>Etapy nového mapování  v k.ú. Horní Datyně</vt:lpstr>
      <vt:lpstr>Průběh ZPH v k.ú.Václavovice u Frýdku-Místku</vt:lpstr>
      <vt:lpstr>Zjišťování průběhu hranic (ZPH)</vt:lpstr>
      <vt:lpstr>Zjišťování průběhu hranic (ZPH)</vt:lpstr>
      <vt:lpstr>Zjišťování průběhu hranic (ZPH)</vt:lpstr>
      <vt:lpstr>Pozvání vlastníků na ZPH</vt:lpstr>
      <vt:lpstr>Pozvání vlastníků na ZPH</vt:lpstr>
      <vt:lpstr>Prezentace aplikace PowerPoint</vt:lpstr>
      <vt:lpstr>Prezentace aplikace PowerPoint</vt:lpstr>
      <vt:lpstr>Povinnosti vlastníků</vt:lpstr>
      <vt:lpstr>Výsledek ZPH</vt:lpstr>
      <vt:lpstr>Výsledek ZPH v terénu</vt:lpstr>
      <vt:lpstr>Zjišťování průběhu a změn hranic pozemků</vt:lpstr>
      <vt:lpstr>Změny vyžadující doložení listin </vt:lpstr>
      <vt:lpstr>Změny nevyžadující listiny </vt:lpstr>
      <vt:lpstr>Změny na ostatní komunikace</vt:lpstr>
      <vt:lpstr>Řešení zjištěných nesouladů</vt:lpstr>
      <vt:lpstr>Vyložení obnoveného operátu (OO)</vt:lpstr>
      <vt:lpstr>Nové daňové přiznání</vt:lpstr>
      <vt:lpstr>Nahlížení do KN</vt:lpstr>
      <vt:lpstr>Portál katastru a zeměměřictví</vt:lpstr>
      <vt:lpstr>Prezentace aplikace PowerPoint</vt:lpstr>
    </vt:vector>
  </TitlesOfParts>
  <Company>ČÚZK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mapování</dc:title>
  <dc:creator>Ing. Kamil Krbálek</dc:creator>
  <cp:lastModifiedBy>Krbálek Kamil</cp:lastModifiedBy>
  <cp:revision>181</cp:revision>
  <dcterms:created xsi:type="dcterms:W3CDTF">2017-04-06T07:24:30Z</dcterms:created>
  <dcterms:modified xsi:type="dcterms:W3CDTF">2025-05-15T08:49:43Z</dcterms:modified>
</cp:coreProperties>
</file>