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4" r:id="rId4"/>
    <p:sldId id="276" r:id="rId5"/>
    <p:sldId id="275" r:id="rId6"/>
    <p:sldId id="277" r:id="rId7"/>
    <p:sldId id="278" r:id="rId8"/>
    <p:sldId id="279" r:id="rId9"/>
    <p:sldId id="280" r:id="rId10"/>
    <p:sldId id="272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3CA7-C8B8-4D29-A975-9470A8629BDC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04C0-0404-4549-A61F-024917B2D5F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37E4-329F-48CF-B74C-82D4A199D84F}" type="datetimeFigureOut">
              <a:rPr lang="cs-CZ" smtClean="0"/>
              <a:t>15.05.2025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F2459-EBE9-43C7-BAED-78F96184A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16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F2459-EBE9-43C7-BAED-78F96184AF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20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1682E8-65B2-4B66-A94A-DE894AC3A96F}" type="datetimeFigureOut">
              <a:rPr lang="cs-CZ" smtClean="0"/>
              <a:pPr/>
              <a:t>15.05.2025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02D8DB-D689-4ACA-91A0-E9833DC3FE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96952"/>
          </a:xfrm>
        </p:spPr>
        <p:txBody>
          <a:bodyPr>
            <a:normAutofit fontScale="92500"/>
          </a:bodyPr>
          <a:lstStyle/>
          <a:p>
            <a:pPr algn="l"/>
            <a:r>
              <a:rPr lang="cs-CZ" dirty="0" err="1" smtClean="0"/>
              <a:t>k.ú</a:t>
            </a:r>
            <a:r>
              <a:rPr lang="cs-CZ" dirty="0" smtClean="0"/>
              <a:t>. Horní </a:t>
            </a:r>
            <a:r>
              <a:rPr lang="cs-CZ" dirty="0" err="1" smtClean="0"/>
              <a:t>Datyně</a:t>
            </a:r>
            <a:endParaRPr lang="cs-CZ" dirty="0" smtClean="0"/>
          </a:p>
          <a:p>
            <a:pPr algn="l"/>
            <a:r>
              <a:rPr lang="cs-CZ" dirty="0" smtClean="0"/>
              <a:t>24.4.2025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Prezentace povinností pro obec a vlastníky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Trvalé označení hranic pozemků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429000"/>
            <a:ext cx="2952328" cy="240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Děkujeme za pozornost a těšíme se na spolupráci</a:t>
            </a:r>
          </a:p>
          <a:p>
            <a:pPr algn="ctr">
              <a:buNone/>
            </a:pPr>
            <a:r>
              <a:rPr lang="cs-CZ" dirty="0" smtClean="0"/>
              <a:t>KP Ostrava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96" y="3604595"/>
            <a:ext cx="4182204" cy="28855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3" y="3616869"/>
            <a:ext cx="4079413" cy="286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Označování hranic pozemků </a:t>
            </a:r>
            <a:br>
              <a:rPr lang="cs-CZ" dirty="0" smtClean="0"/>
            </a:br>
            <a:r>
              <a:rPr lang="cs-CZ" dirty="0" smtClean="0"/>
              <a:t>trvalým způsobem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Lomové </a:t>
            </a:r>
            <a:r>
              <a:rPr lang="cs-CZ" dirty="0"/>
              <a:t>body hranic pozemků se označují trvalým způsobem, </a:t>
            </a:r>
            <a:endParaRPr lang="cs-CZ" dirty="0" smtClean="0"/>
          </a:p>
          <a:p>
            <a:pPr lvl="1"/>
            <a:r>
              <a:rPr lang="cs-CZ" dirty="0" smtClean="0"/>
              <a:t>kameny </a:t>
            </a:r>
            <a:r>
              <a:rPr lang="cs-CZ" dirty="0"/>
              <a:t>s opracovanou </a:t>
            </a:r>
            <a:r>
              <a:rPr lang="cs-CZ" dirty="0" smtClean="0"/>
              <a:t>hlavou</a:t>
            </a:r>
          </a:p>
          <a:p>
            <a:pPr lvl="1"/>
            <a:r>
              <a:rPr lang="cs-CZ" dirty="0" smtClean="0"/>
              <a:t>znaky </a:t>
            </a:r>
            <a:r>
              <a:rPr lang="cs-CZ" dirty="0"/>
              <a:t>z plastu </a:t>
            </a:r>
            <a:endParaRPr lang="cs-CZ" dirty="0" smtClean="0"/>
          </a:p>
          <a:p>
            <a:pPr lvl="1"/>
            <a:r>
              <a:rPr lang="cs-CZ" dirty="0" smtClean="0"/>
              <a:t>Železobetonovými znaky o </a:t>
            </a:r>
            <a:r>
              <a:rPr lang="cs-CZ" dirty="0"/>
              <a:t>rozměru nejméně 80 mm x 80 mm x 500 mm. </a:t>
            </a: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" y="4275926"/>
            <a:ext cx="3310350" cy="21774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303560"/>
            <a:ext cx="3172773" cy="21497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532" y="4275926"/>
            <a:ext cx="1670268" cy="217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Označování hranic pozemků </a:t>
            </a:r>
            <a:br>
              <a:rPr lang="cs-CZ" dirty="0" smtClean="0"/>
            </a:br>
            <a:r>
              <a:rPr lang="cs-CZ" dirty="0" smtClean="0"/>
              <a:t>trvalým způsobem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</a:t>
            </a:r>
            <a:r>
              <a:rPr lang="cs-CZ" dirty="0" smtClean="0"/>
              <a:t>ako hraniční znak je přípustné použít </a:t>
            </a:r>
            <a:r>
              <a:rPr lang="cs-CZ" dirty="0"/>
              <a:t>také </a:t>
            </a:r>
            <a:endParaRPr lang="cs-CZ" dirty="0" smtClean="0"/>
          </a:p>
          <a:p>
            <a:r>
              <a:rPr lang="cs-CZ" dirty="0" smtClean="0"/>
              <a:t>zabetonovanou </a:t>
            </a:r>
            <a:r>
              <a:rPr lang="cs-CZ" dirty="0"/>
              <a:t>železnou trubku o průměru 20 - 40 mm, alespoň 600 mm </a:t>
            </a:r>
            <a:r>
              <a:rPr lang="cs-CZ" dirty="0" smtClean="0"/>
              <a:t>dlouhou.</a:t>
            </a:r>
          </a:p>
          <a:p>
            <a:r>
              <a:rPr lang="cs-CZ" dirty="0" smtClean="0"/>
              <a:t>zabetonovanou </a:t>
            </a:r>
            <a:r>
              <a:rPr lang="cs-CZ" dirty="0"/>
              <a:t>ocelovou armaturu (železo) o průměru 10 - 40 mm, alespoň 600 mm dlouhou. 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33800"/>
            <a:ext cx="3715350" cy="2762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03" y="3733800"/>
            <a:ext cx="3675387" cy="27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Označování hranic pozemků </a:t>
            </a:r>
            <a:br>
              <a:rPr lang="cs-CZ" dirty="0" smtClean="0"/>
            </a:br>
            <a:r>
              <a:rPr lang="cs-CZ" dirty="0" smtClean="0"/>
              <a:t>trvalým způsobem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Další přípustné stabilizace</a:t>
            </a:r>
            <a:endParaRPr lang="cs-CZ" dirty="0"/>
          </a:p>
          <a:p>
            <a:r>
              <a:rPr lang="cs-CZ" dirty="0" smtClean="0"/>
              <a:t>Na </a:t>
            </a:r>
            <a:r>
              <a:rPr lang="cs-CZ" dirty="0"/>
              <a:t>tvrdých </a:t>
            </a:r>
            <a:r>
              <a:rPr lang="cs-CZ" dirty="0" smtClean="0"/>
              <a:t>podkladech (beton </a:t>
            </a:r>
            <a:r>
              <a:rPr lang="cs-CZ" dirty="0"/>
              <a:t>nebo </a:t>
            </a:r>
            <a:r>
              <a:rPr lang="cs-CZ" dirty="0" smtClean="0"/>
              <a:t>skála)</a:t>
            </a:r>
          </a:p>
          <a:p>
            <a:pPr lvl="1"/>
            <a:r>
              <a:rPr lang="cs-CZ" dirty="0" smtClean="0"/>
              <a:t>zapuštěný hřeb</a:t>
            </a:r>
          </a:p>
          <a:p>
            <a:pPr lvl="1"/>
            <a:r>
              <a:rPr lang="cs-CZ" dirty="0" smtClean="0"/>
              <a:t>vhodný kovový předmět</a:t>
            </a:r>
          </a:p>
          <a:p>
            <a:pPr lvl="1"/>
            <a:r>
              <a:rPr lang="cs-CZ" dirty="0" smtClean="0"/>
              <a:t>vytesaný křížek </a:t>
            </a:r>
            <a:r>
              <a:rPr lang="cs-CZ" dirty="0"/>
              <a:t>na opracované ploše. </a:t>
            </a:r>
          </a:p>
          <a:p>
            <a:r>
              <a:rPr lang="cs-CZ" dirty="0" smtClean="0"/>
              <a:t>V </a:t>
            </a:r>
            <a:r>
              <a:rPr lang="cs-CZ" dirty="0"/>
              <a:t>bažinatých územích </a:t>
            </a:r>
            <a:endParaRPr lang="cs-CZ" dirty="0" smtClean="0"/>
          </a:p>
          <a:p>
            <a:pPr lvl="1"/>
            <a:r>
              <a:rPr lang="cs-CZ" dirty="0" smtClean="0"/>
              <a:t>kůly </a:t>
            </a:r>
            <a:r>
              <a:rPr lang="cs-CZ" dirty="0"/>
              <a:t>z tvrdého dřeva o tloušťce alespoň 100 mm. </a:t>
            </a:r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09611"/>
            <a:ext cx="2376264" cy="20491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4593622"/>
            <a:ext cx="1558199" cy="20547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13" y="4589838"/>
            <a:ext cx="2723537" cy="205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Označování hranic pozemků </a:t>
            </a:r>
            <a:br>
              <a:rPr lang="cs-CZ" dirty="0" smtClean="0"/>
            </a:br>
            <a:r>
              <a:rPr lang="cs-CZ" dirty="0" smtClean="0"/>
              <a:t>trvalým způsobem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Hranice </a:t>
            </a:r>
            <a:r>
              <a:rPr lang="cs-CZ" dirty="0"/>
              <a:t>pozemků, které jsou v terénu označeny jiným trvalým </a:t>
            </a:r>
            <a:r>
              <a:rPr lang="cs-CZ" dirty="0" smtClean="0"/>
              <a:t>způsobem </a:t>
            </a:r>
            <a:r>
              <a:rPr lang="cs-CZ" dirty="0"/>
              <a:t>není potřebné zvlášť označovat hraničními znaky. </a:t>
            </a:r>
            <a:endParaRPr lang="cs-CZ" dirty="0" smtClean="0"/>
          </a:p>
          <a:p>
            <a:r>
              <a:rPr lang="cs-CZ" sz="2800" dirty="0" smtClean="0"/>
              <a:t>Zeď</a:t>
            </a:r>
          </a:p>
          <a:p>
            <a:r>
              <a:rPr lang="cs-CZ" sz="2800" dirty="0" smtClean="0"/>
              <a:t>Plot</a:t>
            </a:r>
          </a:p>
          <a:p>
            <a:r>
              <a:rPr lang="cs-CZ" sz="2800" dirty="0" smtClean="0"/>
              <a:t>Obrubník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29" y="3101501"/>
            <a:ext cx="2951479" cy="31358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394" y="3101501"/>
            <a:ext cx="2775691" cy="31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Znaky z plastu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496944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hlava s </a:t>
            </a:r>
            <a:r>
              <a:rPr lang="cs-CZ" dirty="0"/>
              <a:t>rozměry nejméně 80 mm x 80 mm x 50 mm, </a:t>
            </a:r>
          </a:p>
          <a:p>
            <a:r>
              <a:rPr lang="cs-CZ" dirty="0" smtClean="0"/>
              <a:t>noha opatřená </a:t>
            </a:r>
            <a:r>
              <a:rPr lang="cs-CZ" dirty="0"/>
              <a:t>zařízením, které brání snadnému vytažení znaku</a:t>
            </a:r>
          </a:p>
          <a:p>
            <a:pPr lvl="1"/>
            <a:r>
              <a:rPr lang="cs-CZ" sz="2000" dirty="0" smtClean="0"/>
              <a:t>z </a:t>
            </a:r>
            <a:r>
              <a:rPr lang="cs-CZ" sz="2000" dirty="0"/>
              <a:t>ocelové trubky o průměru </a:t>
            </a:r>
            <a:r>
              <a:rPr lang="cs-CZ" sz="2000" dirty="0" smtClean="0"/>
              <a:t>nejméně 30 </a:t>
            </a:r>
            <a:r>
              <a:rPr lang="cs-CZ" sz="2000" dirty="0"/>
              <a:t>mm a tloušťce stěny nejméně 3 mm </a:t>
            </a:r>
            <a:endParaRPr lang="cs-CZ" sz="2000" dirty="0" smtClean="0"/>
          </a:p>
          <a:p>
            <a:pPr lvl="1"/>
            <a:r>
              <a:rPr lang="cs-CZ" sz="2000" dirty="0" smtClean="0"/>
              <a:t>z </a:t>
            </a:r>
            <a:r>
              <a:rPr lang="cs-CZ" sz="2000" dirty="0"/>
              <a:t>ocelové kulatiny o průměru nejméně 15 mm </a:t>
            </a:r>
            <a:endParaRPr lang="cs-CZ" sz="2000" dirty="0" smtClean="0"/>
          </a:p>
          <a:p>
            <a:pPr lvl="1"/>
            <a:r>
              <a:rPr lang="cs-CZ" sz="2000" dirty="0" smtClean="0"/>
              <a:t>z </a:t>
            </a:r>
            <a:r>
              <a:rPr lang="cs-CZ" sz="2000" dirty="0"/>
              <a:t>plastové trubky o průměru nejméně 50 mm </a:t>
            </a:r>
            <a:endParaRPr lang="cs-CZ" sz="2000" dirty="0" smtClean="0"/>
          </a:p>
          <a:p>
            <a:pPr marL="320040" lvl="1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a </a:t>
            </a:r>
            <a:r>
              <a:rPr lang="cs-CZ" sz="2000" dirty="0"/>
              <a:t>tloušťce stěny nejméně 5 </a:t>
            </a:r>
            <a:r>
              <a:rPr lang="cs-CZ" sz="2000" dirty="0" smtClean="0"/>
              <a:t>mm </a:t>
            </a:r>
            <a:endParaRPr lang="cs-CZ" sz="2000" dirty="0"/>
          </a:p>
          <a:p>
            <a:r>
              <a:rPr lang="pl-PL" dirty="0" smtClean="0"/>
              <a:t>celková </a:t>
            </a:r>
            <a:r>
              <a:rPr lang="pl-PL" dirty="0"/>
              <a:t>délka znaku je nejméně 500 mm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38" y="4913436"/>
            <a:ext cx="2664295" cy="17469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14" y="4914222"/>
            <a:ext cx="2448272" cy="1746185"/>
          </a:xfrm>
          <a:prstGeom prst="rect">
            <a:avLst/>
          </a:prstGeom>
        </p:spPr>
      </p:pic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5467" y="3617709"/>
            <a:ext cx="1831936" cy="30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Umisťování hraničního znaku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Hraniční znaky </a:t>
            </a:r>
            <a:r>
              <a:rPr lang="cs-CZ" dirty="0"/>
              <a:t>se na hranici pozemků </a:t>
            </a:r>
            <a:r>
              <a:rPr lang="cs-CZ" dirty="0" smtClean="0"/>
              <a:t>umísťují tak</a:t>
            </a:r>
          </a:p>
          <a:p>
            <a:pPr lvl="1"/>
            <a:r>
              <a:rPr lang="cs-CZ" dirty="0" smtClean="0"/>
              <a:t>aby </a:t>
            </a:r>
            <a:r>
              <a:rPr lang="cs-CZ" dirty="0"/>
              <a:t>se </a:t>
            </a:r>
            <a:r>
              <a:rPr lang="cs-CZ" dirty="0" smtClean="0"/>
              <a:t>jejich středy kryly </a:t>
            </a:r>
            <a:r>
              <a:rPr lang="cs-CZ" dirty="0"/>
              <a:t>s </a:t>
            </a:r>
            <a:r>
              <a:rPr lang="cs-CZ" dirty="0" smtClean="0"/>
              <a:t>body lomů </a:t>
            </a:r>
            <a:r>
              <a:rPr lang="cs-CZ" dirty="0"/>
              <a:t>hranice. </a:t>
            </a:r>
          </a:p>
          <a:p>
            <a:pPr lvl="1"/>
            <a:r>
              <a:rPr lang="cs-CZ" dirty="0" smtClean="0"/>
              <a:t>aby </a:t>
            </a:r>
            <a:r>
              <a:rPr lang="cs-CZ" dirty="0"/>
              <a:t>z každého hraničního znaku bylo vidět na oba sousední </a:t>
            </a:r>
            <a:endParaRPr lang="cs-CZ" dirty="0" smtClean="0"/>
          </a:p>
          <a:p>
            <a:pPr lvl="1"/>
            <a:r>
              <a:rPr lang="cs-CZ" dirty="0" smtClean="0"/>
              <a:t>aby </a:t>
            </a:r>
            <a:r>
              <a:rPr lang="cs-CZ" dirty="0"/>
              <a:t>nebyla na přímých úsecích hranice jejich vzdálenost větší než 200 m. </a:t>
            </a:r>
          </a:p>
          <a:p>
            <a:r>
              <a:rPr lang="cs-CZ" dirty="0" smtClean="0"/>
              <a:t>Pokud </a:t>
            </a:r>
            <a:r>
              <a:rPr lang="cs-CZ" dirty="0"/>
              <a:t>by hraniční znak bránil užívání pozemku nebo je jeho umístění </a:t>
            </a:r>
            <a:r>
              <a:rPr lang="cs-CZ" dirty="0" smtClean="0"/>
              <a:t>nemožné (např. </a:t>
            </a:r>
            <a:r>
              <a:rPr lang="cs-CZ" dirty="0"/>
              <a:t>v korytě vodního </a:t>
            </a:r>
            <a:r>
              <a:rPr lang="cs-CZ" dirty="0" smtClean="0"/>
              <a:t>toku) </a:t>
            </a:r>
          </a:p>
          <a:p>
            <a:pPr lvl="1"/>
            <a:r>
              <a:rPr lang="cs-CZ" dirty="0" smtClean="0"/>
              <a:t>použije </a:t>
            </a:r>
            <a:r>
              <a:rPr lang="cs-CZ" dirty="0"/>
              <a:t>se po dohodě s vlastníkem nepřímý způsob označení, </a:t>
            </a:r>
            <a:endParaRPr lang="cs-CZ" dirty="0" smtClean="0"/>
          </a:p>
          <a:p>
            <a:pPr lvl="1"/>
            <a:r>
              <a:rPr lang="cs-CZ" dirty="0" smtClean="0"/>
              <a:t>hraniční znak se </a:t>
            </a:r>
            <a:r>
              <a:rPr lang="cs-CZ" dirty="0"/>
              <a:t>neumísťuje. </a:t>
            </a:r>
          </a:p>
          <a:p>
            <a:r>
              <a:rPr lang="cs-CZ" dirty="0" smtClean="0"/>
              <a:t>Je-li </a:t>
            </a:r>
            <a:r>
              <a:rPr lang="cs-CZ" dirty="0"/>
              <a:t>lomový bod hranice pozemku uvnitř </a:t>
            </a:r>
            <a:r>
              <a:rPr lang="cs-CZ" dirty="0" smtClean="0"/>
              <a:t>vlastnictví, </a:t>
            </a:r>
            <a:r>
              <a:rPr lang="cs-CZ" dirty="0"/>
              <a:t>postačí jej označit dočasným způsobem, například trubkou nebo kolíkem. </a:t>
            </a:r>
          </a:p>
        </p:txBody>
      </p:sp>
    </p:spTree>
    <p:extLst>
      <p:ext uri="{BB962C8B-B14F-4D97-AF65-F5344CB8AC3E}">
        <p14:creationId xmlns:p14="http://schemas.microsoft.com/office/powerpoint/2010/main" val="22745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Dočasná stabilizace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Lomové </a:t>
            </a:r>
            <a:r>
              <a:rPr lang="cs-CZ" dirty="0"/>
              <a:t>body </a:t>
            </a:r>
            <a:r>
              <a:rPr lang="cs-CZ" dirty="0" smtClean="0"/>
              <a:t>ohroženy </a:t>
            </a:r>
            <a:r>
              <a:rPr lang="cs-CZ" dirty="0"/>
              <a:t>stavební činností </a:t>
            </a:r>
            <a:endParaRPr lang="cs-CZ" dirty="0" smtClean="0"/>
          </a:p>
          <a:p>
            <a:r>
              <a:rPr lang="cs-CZ" dirty="0" smtClean="0"/>
              <a:t>mohou </a:t>
            </a:r>
            <a:r>
              <a:rPr lang="cs-CZ" dirty="0"/>
              <a:t>být po dobu výstavby označeny dočasným </a:t>
            </a:r>
            <a:r>
              <a:rPr lang="cs-CZ" dirty="0" smtClean="0"/>
              <a:t>způsobem</a:t>
            </a:r>
          </a:p>
          <a:p>
            <a:r>
              <a:rPr lang="cs-CZ" dirty="0" smtClean="0"/>
              <a:t>vlastník </a:t>
            </a:r>
            <a:r>
              <a:rPr lang="cs-CZ" dirty="0"/>
              <a:t>po dokončení výstavby zajistí jejich označení trvalým způsobem.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Body zjištěné při ZPH</a:t>
            </a:r>
          </a:p>
          <a:p>
            <a:r>
              <a:rPr lang="cs-CZ" dirty="0" smtClean="0"/>
              <a:t>Pracovníci KP dočasně stabilizují body pomocí trubek (cca 30 cm) a kolíků</a:t>
            </a:r>
          </a:p>
          <a:p>
            <a:r>
              <a:rPr lang="cs-CZ" dirty="0" smtClean="0"/>
              <a:t>Vyzvou vlastníky k trvalé stabilizaci</a:t>
            </a:r>
          </a:p>
          <a:p>
            <a:r>
              <a:rPr lang="cs-CZ" dirty="0" smtClean="0"/>
              <a:t>Nutné trubku alespoň obetonovat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710" y="4653136"/>
            <a:ext cx="2117090" cy="20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Práva a povinnosti vlastníků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Pouze trvalé označení hranic v terénu umožňuje plný výkon vlastnických práv, tedy zejména držet, užívat a disponovat. </a:t>
            </a:r>
          </a:p>
          <a:p>
            <a:r>
              <a:rPr lang="cs-CZ" dirty="0"/>
              <a:t>Jednoznačná a spolehlivá znalost hranic pozemku v terénu zvyšuje právní jistoty </a:t>
            </a:r>
            <a:r>
              <a:rPr lang="cs-CZ" dirty="0" smtClean="0"/>
              <a:t>vlastníků, věřitelů </a:t>
            </a:r>
            <a:r>
              <a:rPr lang="cs-CZ" dirty="0"/>
              <a:t>a </a:t>
            </a:r>
            <a:r>
              <a:rPr lang="cs-CZ" dirty="0" smtClean="0"/>
              <a:t>kupujících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Řádné </a:t>
            </a:r>
            <a:r>
              <a:rPr lang="cs-CZ" dirty="0"/>
              <a:t>trvalé označení hranic je v zájmu obou vlastníků sousedních pozemků, aby nedocházelo k narušení sousedských vztahů a následným problémům. </a:t>
            </a:r>
          </a:p>
          <a:p>
            <a:r>
              <a:rPr lang="cs-CZ" dirty="0"/>
              <a:t>Lomové body hranic pozemků na obvodu vlastnictví by měly být trvale označeny; hraniční znaky chráněny před poničením.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5542023"/>
            <a:ext cx="1008112" cy="11356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438209"/>
            <a:ext cx="1030377" cy="12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1704</TotalTime>
  <Words>479</Words>
  <Application>Microsoft Office PowerPoint</Application>
  <PresentationFormat>Předvádění na obrazovce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Franklin Gothic Book</vt:lpstr>
      <vt:lpstr>Perpetua</vt:lpstr>
      <vt:lpstr>Wingdings 2</vt:lpstr>
      <vt:lpstr>Jmění</vt:lpstr>
      <vt:lpstr>Trvalé označení hranic pozemků</vt:lpstr>
      <vt:lpstr>Označování hranic pozemků  trvalým způsobem</vt:lpstr>
      <vt:lpstr>Označování hranic pozemků  trvalým způsobem</vt:lpstr>
      <vt:lpstr>Označování hranic pozemků  trvalým způsobem</vt:lpstr>
      <vt:lpstr>Označování hranic pozemků  trvalým způsobem</vt:lpstr>
      <vt:lpstr>Znaky z plastu</vt:lpstr>
      <vt:lpstr>Umisťování hraničního znaku</vt:lpstr>
      <vt:lpstr>Dočasná stabilizace</vt:lpstr>
      <vt:lpstr>Práva a povinnosti vlastníků</vt:lpstr>
      <vt:lpstr>Prezentace aplikace PowerPoint</vt:lpstr>
    </vt:vector>
  </TitlesOfParts>
  <Company>ČÚZK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mapování</dc:title>
  <dc:creator>Ing. Kamil Krbálek</dc:creator>
  <cp:lastModifiedBy>Krbálek Kamil</cp:lastModifiedBy>
  <cp:revision>149</cp:revision>
  <dcterms:created xsi:type="dcterms:W3CDTF">2017-04-06T07:24:30Z</dcterms:created>
  <dcterms:modified xsi:type="dcterms:W3CDTF">2025-05-15T07:47:12Z</dcterms:modified>
</cp:coreProperties>
</file>